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1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</p:sldIdLst>
  <p:sldSz cy="6858000" cx="12192000"/>
  <p:notesSz cx="6858000" cy="9144000"/>
  <p:embeddedFontLst>
    <p:embeddedFont>
      <p:font typeface="Play"/>
      <p:regular r:id="rId36"/>
      <p:bold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8" roundtripDataSignature="AMtx7mjoItj58hxZ3bSPkfBEhEzXZqki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font" Target="fonts/Play-bold.fntdata"/><Relationship Id="rId14" Type="http://schemas.openxmlformats.org/officeDocument/2006/relationships/slide" Target="slides/slide10.xml"/><Relationship Id="rId36" Type="http://schemas.openxmlformats.org/officeDocument/2006/relationships/font" Target="fonts/Play-regular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38" Type="http://customschemas.google.com/relationships/presentationmetadata" Target="meta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t-BR"/>
  <c:roundedCorners val="1"/>
  <c:style val="2"/>
  <c:chart>
    <c:title>
      <c:tx>
        <c:rich>
          <a:bodyPr/>
          <a:lstStyle/>
          <a:p>
            <a:r>
              <a:rPr lang="pt-BR" sz="1350" b="1">
                <a:solidFill>
                  <a:srgbClr val="173E31"/>
                </a:solidFill>
                <a:latin typeface="DejaVu Sans"/>
                <a:ea typeface="DejaVu Sans"/>
                <a:cs typeface="DejaVu Sans"/>
              </a:rPr>
              <a:t>Prevalência de discriminação autopercebida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v>Discriminação autopercebida</c:v>
          </c:tx>
          <c:spPr>
            <a:solidFill>
              <a:srgbClr val="B95B3F"/>
            </a:solidFill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200" b="1">
                    <a:solidFill>
                      <a:srgbClr val="173E31"/>
                    </a:solidFill>
                    <a:latin typeface="DejaVu Sans"/>
                    <a:ea typeface="DejaVu Sans"/>
                    <a:cs typeface="DejaVu San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Data'!$A$2:$A$3</c:f>
              <c:strCache>
                <c:ptCount val="2"/>
                <c:pt idx="0">
                  <c:v>Total da amostra</c:v>
                </c:pt>
                <c:pt idx="1">
                  <c:v>Amarela/indígena</c:v>
                </c:pt>
              </c:strCache>
            </c:strRef>
          </c:cat>
          <c:val>
            <c:numRef>
              <c:f>'Chart Data'!$B$2:$B$3</c:f>
              <c:numCache>
                <c:formatCode>0"%"</c:formatCode>
                <c:ptCount val="2"/>
                <c:pt idx="0">
                  <c:v>11.4</c:v>
                </c:pt>
                <c:pt idx="1">
                  <c:v>18.2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10-4006-8D16-525876894F7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A99B86"/>
            </a:solidFill>
            <a:prstDash val="solid"/>
          </a:ln>
        </c:spPr>
        <c:txPr>
          <a:bodyPr anchorCtr="1"/>
          <a:lstStyle/>
          <a:p>
            <a:pPr>
              <a:defRPr sz="1125">
                <a:solidFill>
                  <a:srgbClr val="26352F"/>
                </a:solidFill>
                <a:latin typeface="DejaVu Sans"/>
                <a:ea typeface="DejaVu Sans"/>
                <a:cs typeface="DejaVu Sans"/>
              </a:defRPr>
            </a:pPr>
            <a:endParaRPr lang="pt-BR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20"/>
          <c:min val="0"/>
        </c:scaling>
        <c:delete val="0"/>
        <c:axPos val="l"/>
        <c:majorGridlines>
          <c:spPr>
            <a:ln w="9525">
              <a:solidFill>
                <a:srgbClr val="DED3C1"/>
              </a:solidFill>
              <a:prstDash val="solid"/>
            </a:ln>
          </c:spPr>
        </c:majorGridlines>
        <c:numFmt formatCode="0&quot;%&quot;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975">
                <a:solidFill>
                  <a:srgbClr val="5E6A64"/>
                </a:solidFill>
                <a:latin typeface="DejaVu Sans"/>
                <a:ea typeface="DejaVu Sans"/>
                <a:cs typeface="DejaVu Sans"/>
              </a:defRPr>
            </a:pPr>
            <a:endParaRPr lang="pt-BR"/>
          </a:p>
        </c:txPr>
        <c:crossAx val="48650112"/>
        <c:crosses val="autoZero"/>
        <c:crossBetween val="between"/>
      </c:valAx>
      <c:spPr>
        <a:solidFill>
          <a:srgbClr val="F6F0E5"/>
        </a:solidFill>
        <a:ln w="0">
          <a:noFill/>
          <a:prstDash val="solid"/>
        </a:ln>
      </c:spPr>
    </c:plotArea>
    <c:plotVisOnly val="1"/>
    <c:dispBlanksAs val="zero"/>
    <c:showDLblsOverMax val="1"/>
  </c:chart>
  <c:spPr>
    <a:solidFill>
      <a:srgbClr val="F6F0E5"/>
    </a:solidFill>
    <a:ln w="0">
      <a:noFill/>
      <a:prstDash val="solid"/>
    </a:ln>
  </c:sp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:notes"/>
          <p:cNvSpPr/>
          <p:nvPr>
            <p:ph idx="2" type="sldImg"/>
          </p:nvPr>
        </p:nvSpPr>
        <p:spPr>
          <a:xfrm>
            <a:off x="-1166813" y="0"/>
            <a:ext cx="5334001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" name="Google Shape;28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" name="Google Shape;29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7:notes"/>
          <p:cNvSpPr/>
          <p:nvPr>
            <p:ph idx="2" type="sldImg"/>
          </p:nvPr>
        </p:nvSpPr>
        <p:spPr>
          <a:xfrm>
            <a:off x="-1166813" y="0"/>
            <a:ext cx="5334001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" name="Google Shape;42;p2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" name="Google Shape;43;p2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8:notes"/>
          <p:cNvSpPr/>
          <p:nvPr>
            <p:ph idx="2" type="sldImg"/>
          </p:nvPr>
        </p:nvSpPr>
        <p:spPr>
          <a:xfrm>
            <a:off x="-1166813" y="0"/>
            <a:ext cx="5334001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" name="Google Shape;56;p2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" name="Google Shape;57;p2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-1166813" y="0"/>
            <a:ext cx="5334001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" name="Google Shape;70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/>
          <p:nvPr>
            <p:ph idx="2" type="sldImg"/>
          </p:nvPr>
        </p:nvSpPr>
        <p:spPr>
          <a:xfrm>
            <a:off x="-1166813" y="0"/>
            <a:ext cx="5334001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:notes"/>
          <p:cNvSpPr/>
          <p:nvPr>
            <p:ph idx="2" type="sldImg"/>
          </p:nvPr>
        </p:nvSpPr>
        <p:spPr>
          <a:xfrm>
            <a:off x="-1166813" y="0"/>
            <a:ext cx="5334001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7" name="Google Shape;167;p2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8" name="Google Shape;168;p2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h145865c68e88d640_0_8:notes"/>
          <p:cNvSpPr/>
          <p:nvPr>
            <p:ph idx="2" type="sldImg"/>
          </p:nvPr>
        </p:nvSpPr>
        <p:spPr>
          <a:xfrm>
            <a:off x="-1166813" y="0"/>
            <a:ext cx="5334001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9" name="Google Shape;179;h145865c68e88d640_0_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" name="Google Shape;180;h145865c68e88d640_0_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:notes"/>
          <p:cNvSpPr/>
          <p:nvPr>
            <p:ph idx="2" type="sldImg"/>
          </p:nvPr>
        </p:nvSpPr>
        <p:spPr>
          <a:xfrm>
            <a:off x="-1166813" y="0"/>
            <a:ext cx="5334001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7" name="Google Shape;197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8" name="Google Shape;198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5" name="Google Shape;215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6" name="Google Shape;216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h145865c68e88d640_0_3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6" name="Google Shape;246;h145865c68e88d640_0_3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7" name="Google Shape;247;h145865c68e88d640_0_3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0:notes"/>
          <p:cNvSpPr/>
          <p:nvPr>
            <p:ph idx="2" type="sldImg"/>
          </p:nvPr>
        </p:nvSpPr>
        <p:spPr>
          <a:xfrm>
            <a:off x="-1166813" y="0"/>
            <a:ext cx="5334001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0" name="Google Shape;290;p3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1" name="Google Shape;291;p3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3" name="Google Shape;303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4" name="Google Shape;304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5" name="Google Shape;335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6" name="Google Shape;336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0:notes"/>
          <p:cNvSpPr/>
          <p:nvPr>
            <p:ph idx="2" type="sldImg"/>
          </p:nvPr>
        </p:nvSpPr>
        <p:spPr>
          <a:xfrm>
            <a:off x="-1166813" y="0"/>
            <a:ext cx="5334001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2" name="Google Shape;362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3" name="Google Shape;363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8" name="Google Shape;378;p1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9" name="Google Shape;379;p1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1:notes"/>
          <p:cNvSpPr/>
          <p:nvPr>
            <p:ph idx="2" type="sldImg"/>
          </p:nvPr>
        </p:nvSpPr>
        <p:spPr>
          <a:xfrm>
            <a:off x="-1166813" y="0"/>
            <a:ext cx="5334001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5" name="Google Shape;415;p3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6" name="Google Shape;416;p3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8" name="Google Shape;428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9" name="Google Shape;429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4" name="Google Shape;454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5" name="Google Shape;455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0" name="Google Shape;470;p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1" name="Google Shape;471;p1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0" name="Google Shape;510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9" name="Google Shape;549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32:notes"/>
          <p:cNvSpPr/>
          <p:nvPr>
            <p:ph idx="2" type="sldImg"/>
          </p:nvPr>
        </p:nvSpPr>
        <p:spPr>
          <a:xfrm>
            <a:off x="-1166813" y="0"/>
            <a:ext cx="5334001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7" name="Google Shape;587;p3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8" name="Google Shape;588;p3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1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0" name="Google Shape;600;p1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1" name="Google Shape;601;p1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h101e1a8458398b29_0_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5" name="Google Shape;615;h101e1a8458398b29_0_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6" name="Google Shape;616;h101e1a8458398b29_0_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1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5" name="Google Shape;645;p1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6" name="Google Shape;646;p1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h101e1a8458398b29_0_3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4" name="Google Shape;664;h101e1a8458398b29_0_3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5" name="Google Shape;665;h101e1a8458398b29_0_3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3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3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9:notes"/>
          <p:cNvSpPr/>
          <p:nvPr>
            <p:ph idx="2" type="sldImg"/>
          </p:nvPr>
        </p:nvSpPr>
        <p:spPr>
          <a:xfrm>
            <a:off x="-1166813" y="0"/>
            <a:ext cx="5334001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95" name="Google Shape;695;p1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6" name="Google Shape;696;p1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34:notes"/>
          <p:cNvSpPr/>
          <p:nvPr>
            <p:ph idx="2" type="sldImg"/>
          </p:nvPr>
        </p:nvSpPr>
        <p:spPr>
          <a:xfrm>
            <a:off x="-1166813" y="0"/>
            <a:ext cx="5334001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1" name="Google Shape;711;p3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12" name="Google Shape;712;p3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22" name="Google Shape;722;p1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23" name="Google Shape;723;p1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One Column">
  <p:cSld name="Title and One Column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6"/>
          <p:cNvSpPr txBox="1"/>
          <p:nvPr>
            <p:ph idx="1" type="body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71475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1475" lvl="1" marL="9144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1475" lvl="2" marL="13716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71475" lvl="3" marL="18288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71475" lvl="4" marL="22860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71475" lvl="5" marL="27432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71475" lvl="6" marL="32004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71475" lvl="7" marL="36576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71475" lvl="8" marL="4114800" marR="0" rtl="0"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2"/>
          <p:cNvSpPr txBox="1"/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22"/>
          <p:cNvSpPr txBox="1"/>
          <p:nvPr>
            <p:ph idx="1" type="subTitle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3"/>
          <p:cNvSpPr txBox="1"/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1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1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1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1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1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1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1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1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1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4"/>
          <p:cNvSpPr txBox="1"/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24"/>
          <p:cNvSpPr txBox="1"/>
          <p:nvPr>
            <p:ph idx="1" type="body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71475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1475" lvl="1" marL="9144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1475" lvl="2" marL="13716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71475" lvl="3" marL="18288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71475" lvl="4" marL="22860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71475" lvl="5" marL="27432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71475" lvl="6" marL="32004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71475" lvl="7" marL="36576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71475" lvl="8" marL="4114800" marR="0" rtl="0"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">
  <p:cSld name="Title and Two Column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5"/>
          <p:cNvSpPr txBox="1"/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25"/>
          <p:cNvSpPr txBox="1"/>
          <p:nvPr>
            <p:ph idx="1" type="body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6195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1950" lvl="2" marL="13716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1950" lvl="3" marL="18288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61950" lvl="4" marL="22860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61950" lvl="5" marL="27432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61950" lvl="6" marL="32004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61950" lvl="7" marL="36576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61950" lvl="8" marL="4114800" marR="0" rtl="0"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25"/>
          <p:cNvSpPr txBox="1"/>
          <p:nvPr>
            <p:ph idx="2" type="body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6195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1950" lvl="2" marL="13716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1950" lvl="3" marL="18288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61950" lvl="4" marL="22860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61950" lvl="5" marL="27432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61950" lvl="6" marL="32004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61950" lvl="7" marL="36576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61950" lvl="8" marL="4114800" marR="0" rtl="0"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hyperlink" Target="https://www.ibge.gov.br/brasil-indigena/" TargetMode="External"/><Relationship Id="rId5" Type="http://schemas.openxmlformats.org/officeDocument/2006/relationships/hyperlink" Target="https://www.ibge.gov.br/brasil-indigena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Relationship Id="rId4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Relationship Id="rId4" Type="http://schemas.openxmlformats.org/officeDocument/2006/relationships/chart" Target="../charts/chart1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jpg"/><Relationship Id="rId4" Type="http://schemas.openxmlformats.org/officeDocument/2006/relationships/image" Target="../media/image1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jpg"/><Relationship Id="rId4" Type="http://schemas.openxmlformats.org/officeDocument/2006/relationships/image" Target="../media/image6.jpg"/><Relationship Id="rId5" Type="http://schemas.openxmlformats.org/officeDocument/2006/relationships/hyperlink" Target="https://drive.google.com/open?id=1jnnJ2j4WsF8jpR69w1K8I96lOU0JYVc2&amp;usp=drive_copy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.jpg"/><Relationship Id="rId4" Type="http://schemas.openxmlformats.org/officeDocument/2006/relationships/image" Target="../media/image1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3E31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"/>
          <p:cNvSpPr/>
          <p:nvPr/>
        </p:nvSpPr>
        <p:spPr>
          <a:xfrm>
            <a:off x="0" y="0"/>
            <a:ext cx="247650" cy="6858000"/>
          </a:xfrm>
          <a:prstGeom prst="rect">
            <a:avLst/>
          </a:prstGeom>
          <a:solidFill>
            <a:srgbClr val="B95B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1"/>
          <p:cNvSpPr/>
          <p:nvPr/>
        </p:nvSpPr>
        <p:spPr>
          <a:xfrm>
            <a:off x="704850" y="552450"/>
            <a:ext cx="61912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en-US" sz="1125" u="none" cap="none" strike="noStrike">
                <a:solidFill>
                  <a:srgbClr val="E5B64A"/>
                </a:solidFill>
                <a:latin typeface="Verdana"/>
                <a:ea typeface="Verdana"/>
                <a:cs typeface="Verdana"/>
                <a:sym typeface="Verdana"/>
              </a:rPr>
              <a:t>PSICOLOGIA E POLÍTICAS PÚBLICAS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"/>
          <p:cNvSpPr/>
          <p:nvPr/>
        </p:nvSpPr>
        <p:spPr>
          <a:xfrm>
            <a:off x="804176" y="1057275"/>
            <a:ext cx="10583700" cy="1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25"/>
              <a:buFont typeface="Arial"/>
              <a:buNone/>
            </a:pPr>
            <a:r>
              <a:rPr b="1" lang="en-US" sz="3525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 atuação da Psicologia junto aos povos indígenas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"/>
          <p:cNvSpPr/>
          <p:nvPr/>
        </p:nvSpPr>
        <p:spPr>
          <a:xfrm>
            <a:off x="1528762" y="2390775"/>
            <a:ext cx="642937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DDE9E2"/>
                </a:solidFill>
                <a:latin typeface="Verdana"/>
                <a:ea typeface="Verdana"/>
                <a:cs typeface="Verdana"/>
                <a:sym typeface="Verdana"/>
              </a:rPr>
              <a:t>Território, direitos, cuidado intercultural e trabalho em rede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" name="Google Shape;35;p1"/>
          <p:cNvCxnSpPr/>
          <p:nvPr/>
        </p:nvCxnSpPr>
        <p:spPr>
          <a:xfrm>
            <a:off x="742949" y="4607379"/>
            <a:ext cx="4000500" cy="0"/>
          </a:xfrm>
          <a:prstGeom prst="straightConnector1">
            <a:avLst/>
          </a:prstGeom>
          <a:noFill/>
          <a:ln cap="flat" cmpd="sng" w="28575">
            <a:solidFill>
              <a:srgbClr val="E5B64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1"/>
          <p:cNvSpPr/>
          <p:nvPr/>
        </p:nvSpPr>
        <p:spPr>
          <a:xfrm>
            <a:off x="6746421" y="6379029"/>
            <a:ext cx="68580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Paulo  ·  Lucimara  ·  Glauciele  ·  Luiz  ·  Raquel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"/>
          <p:cNvSpPr/>
          <p:nvPr/>
        </p:nvSpPr>
        <p:spPr>
          <a:xfrm>
            <a:off x="742950" y="4762500"/>
            <a:ext cx="590550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C8D8CF"/>
                </a:solidFill>
                <a:latin typeface="Verdana"/>
                <a:ea typeface="Verdana"/>
                <a:cs typeface="Verdana"/>
                <a:sym typeface="Verdana"/>
              </a:rPr>
              <a:t>Disciplina: Psicologia e Políticas Públicas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C8D8CF"/>
                </a:solidFill>
                <a:latin typeface="Verdana"/>
                <a:ea typeface="Verdana"/>
                <a:cs typeface="Verdana"/>
                <a:sym typeface="Verdana"/>
              </a:rPr>
              <a:t>Profª Daniele Celes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3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97648" y="2342188"/>
            <a:ext cx="2857500" cy="3221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" name="Google Shape;39;p1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6E8D7D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3E31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/>
          <p:nvPr/>
        </p:nvSpPr>
        <p:spPr>
          <a:xfrm>
            <a:off x="0" y="0"/>
            <a:ext cx="247650" cy="6858000"/>
          </a:xfrm>
          <a:prstGeom prst="rect">
            <a:avLst/>
          </a:prstGeom>
          <a:solidFill>
            <a:srgbClr val="B95B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27"/>
          <p:cNvSpPr/>
          <p:nvPr/>
        </p:nvSpPr>
        <p:spPr>
          <a:xfrm>
            <a:off x="704850" y="552450"/>
            <a:ext cx="61912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en-US" sz="1125" u="none" cap="none" strike="noStrike">
                <a:solidFill>
                  <a:srgbClr val="E5B64A"/>
                </a:solidFill>
                <a:latin typeface="Verdana"/>
                <a:ea typeface="Verdana"/>
                <a:cs typeface="Verdana"/>
                <a:sym typeface="Verdana"/>
              </a:rPr>
              <a:t>PSICOLOGIA E POLÍTICAS PÚBLICAS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27"/>
          <p:cNvSpPr/>
          <p:nvPr/>
        </p:nvSpPr>
        <p:spPr>
          <a:xfrm>
            <a:off x="704850" y="1062718"/>
            <a:ext cx="10583636" cy="1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DANIEL: CASO FICTÍCIO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27"/>
          <p:cNvSpPr/>
          <p:nvPr/>
        </p:nvSpPr>
        <p:spPr>
          <a:xfrm>
            <a:off x="6746421" y="6379029"/>
            <a:ext cx="68580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Paulo  ·  Lucimara  ·  Glauciele  ·  Luiz  ·  Raquel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7"/>
          <p:cNvSpPr/>
          <p:nvPr/>
        </p:nvSpPr>
        <p:spPr>
          <a:xfrm>
            <a:off x="742950" y="4762500"/>
            <a:ext cx="590550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" name="Google Shape;50;p27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6E8D7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27"/>
          <p:cNvSpPr/>
          <p:nvPr/>
        </p:nvSpPr>
        <p:spPr>
          <a:xfrm>
            <a:off x="742950" y="2388053"/>
            <a:ext cx="642937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Daniel é um jovem indígena, de 19 anos, que precisou deixar seu território devido à violência e à perda de suas terras. Após dispersão de seu povo, foi para São Paulo, onde enfrentou preconceito, dificuldade para conseguir emprego e solidão. Para lidar com o sofrimento, passou a consumir álcool, desenvolvendo problemas com a bebida. Agora, busca ajuda para se tratar e realizar seu maior desejo: voltar com segurança para seu território e reencontrar sua comunidade – já reestabelecidos.</a:t>
            </a:r>
            <a:endParaRPr/>
          </a:p>
        </p:txBody>
      </p:sp>
      <p:pic>
        <p:nvPicPr>
          <p:cNvPr id="52" name="Google Shape;5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67625" y="1099457"/>
            <a:ext cx="3690257" cy="3690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88475" y="98976"/>
            <a:ext cx="749825" cy="845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3E3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8"/>
          <p:cNvSpPr/>
          <p:nvPr/>
        </p:nvSpPr>
        <p:spPr>
          <a:xfrm>
            <a:off x="0" y="0"/>
            <a:ext cx="247650" cy="6858000"/>
          </a:xfrm>
          <a:prstGeom prst="rect">
            <a:avLst/>
          </a:prstGeom>
          <a:solidFill>
            <a:srgbClr val="B95B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8"/>
          <p:cNvSpPr/>
          <p:nvPr/>
        </p:nvSpPr>
        <p:spPr>
          <a:xfrm>
            <a:off x="908957" y="749753"/>
            <a:ext cx="6097360" cy="1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DANIEL É UM CASO QUE VAI MUITO ALÉM DE UM INDIVÍDUO.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25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“Como a perda do território e a violência vivenciada pelos povos indígenas impactam suas vidas, sua saúde mental e seus caminhos até a cidade?”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8"/>
          <p:cNvSpPr/>
          <p:nvPr/>
        </p:nvSpPr>
        <p:spPr>
          <a:xfrm>
            <a:off x="6746421" y="6379029"/>
            <a:ext cx="68580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Paulo  ·  Lucimara  ·  Glauciele  ·  Luiz  ·  Raquel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28"/>
          <p:cNvSpPr/>
          <p:nvPr/>
        </p:nvSpPr>
        <p:spPr>
          <a:xfrm>
            <a:off x="742950" y="4762500"/>
            <a:ext cx="590550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3" name="Google Shape;63;p28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6E8D7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" name="Google Shape;64;p28"/>
          <p:cNvSpPr/>
          <p:nvPr/>
        </p:nvSpPr>
        <p:spPr>
          <a:xfrm>
            <a:off x="742950" y="2388053"/>
            <a:ext cx="642937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42401" y="576602"/>
            <a:ext cx="4651602" cy="4651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88475" y="98976"/>
            <a:ext cx="749825" cy="845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"/>
          <p:cNvSpPr/>
          <p:nvPr/>
        </p:nvSpPr>
        <p:spPr>
          <a:xfrm>
            <a:off x="666750" y="304800"/>
            <a:ext cx="8572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PAULO  /  CONTEXTO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3"/>
          <p:cNvSpPr/>
          <p:nvPr/>
        </p:nvSpPr>
        <p:spPr>
          <a:xfrm>
            <a:off x="666750" y="685800"/>
            <a:ext cx="990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rPr b="1" i="0" lang="en-US" sz="27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Povos indígenas no Brasil: diversidade e presença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5" name="Google Shape;75;p3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" name="Google Shape;76;p3"/>
          <p:cNvSpPr/>
          <p:nvPr/>
        </p:nvSpPr>
        <p:spPr>
          <a:xfrm>
            <a:off x="666750" y="6410325"/>
            <a:ext cx="98107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Fonte: IBGE, Censo Demográfico 2022; CFP/CREPOP, 2022 e 2024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3"/>
          <p:cNvSpPr/>
          <p:nvPr/>
        </p:nvSpPr>
        <p:spPr>
          <a:xfrm>
            <a:off x="647700" y="1119277"/>
            <a:ext cx="2286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0"/>
              <a:buFont typeface="Arial"/>
              <a:buNone/>
            </a:pPr>
            <a:r>
              <a:rPr b="1" i="0" lang="en-US" sz="58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1,69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3"/>
          <p:cNvSpPr/>
          <p:nvPr/>
        </p:nvSpPr>
        <p:spPr>
          <a:xfrm>
            <a:off x="666750" y="2248264"/>
            <a:ext cx="3292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milhão de pessoas</a:t>
            </a:r>
            <a:endParaRPr b="1" i="0" sz="1600" u="none" cap="none" strike="noStrike">
              <a:solidFill>
                <a:srgbClr val="173E3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indígenas no Censo 2022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9" name="Google Shape;79;p3"/>
          <p:cNvCxnSpPr/>
          <p:nvPr/>
        </p:nvCxnSpPr>
        <p:spPr>
          <a:xfrm>
            <a:off x="4191000" y="1676400"/>
            <a:ext cx="0" cy="3714750"/>
          </a:xfrm>
          <a:prstGeom prst="straightConnector1">
            <a:avLst/>
          </a:prstGeom>
          <a:noFill/>
          <a:ln cap="flat" cmpd="sng" w="19050">
            <a:solidFill>
              <a:srgbClr val="CDBEA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0" name="Google Shape;80;p3"/>
          <p:cNvCxnSpPr/>
          <p:nvPr/>
        </p:nvCxnSpPr>
        <p:spPr>
          <a:xfrm>
            <a:off x="4686300" y="1800225"/>
            <a:ext cx="323850" cy="0"/>
          </a:xfrm>
          <a:prstGeom prst="straightConnector1">
            <a:avLst/>
          </a:prstGeom>
          <a:noFill/>
          <a:ln cap="flat" cmpd="sng" w="47625">
            <a:solidFill>
              <a:srgbClr val="173E3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1" name="Google Shape;81;p3"/>
          <p:cNvSpPr/>
          <p:nvPr/>
        </p:nvSpPr>
        <p:spPr>
          <a:xfrm>
            <a:off x="5143500" y="1657350"/>
            <a:ext cx="52578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Pluralidade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3"/>
          <p:cNvSpPr/>
          <p:nvPr/>
        </p:nvSpPr>
        <p:spPr>
          <a:xfrm>
            <a:off x="5143500" y="2038350"/>
            <a:ext cx="5257800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Povos, línguas, cosmologias, histórias e formas de organização distintas.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3" name="Google Shape;83;p3"/>
          <p:cNvCxnSpPr/>
          <p:nvPr/>
        </p:nvCxnSpPr>
        <p:spPr>
          <a:xfrm>
            <a:off x="4686300" y="2962275"/>
            <a:ext cx="323850" cy="0"/>
          </a:xfrm>
          <a:prstGeom prst="straightConnector1">
            <a:avLst/>
          </a:prstGeom>
          <a:noFill/>
          <a:ln cap="flat" cmpd="sng" w="47625">
            <a:solidFill>
              <a:srgbClr val="D3922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" name="Google Shape;84;p3"/>
          <p:cNvSpPr/>
          <p:nvPr/>
        </p:nvSpPr>
        <p:spPr>
          <a:xfrm>
            <a:off x="5143500" y="2819400"/>
            <a:ext cx="52578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D3922F"/>
                </a:solidFill>
                <a:latin typeface="Verdana"/>
                <a:ea typeface="Verdana"/>
                <a:cs typeface="Verdana"/>
                <a:sym typeface="Verdana"/>
              </a:rPr>
              <a:t>Presença nacional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5143500" y="3200400"/>
            <a:ext cx="52578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Pessoas indígenas vivem em terras indígenas demarcadas, aldeias próximas ou inseridas em cidades em diferentes contextos urbanos, além dos indígenas isolados.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" name="Google Shape;86;p3"/>
          <p:cNvCxnSpPr/>
          <p:nvPr/>
        </p:nvCxnSpPr>
        <p:spPr>
          <a:xfrm>
            <a:off x="4686300" y="4295775"/>
            <a:ext cx="323850" cy="0"/>
          </a:xfrm>
          <a:prstGeom prst="straightConnector1">
            <a:avLst/>
          </a:prstGeom>
          <a:noFill/>
          <a:ln cap="flat" cmpd="sng" w="47625">
            <a:solidFill>
              <a:srgbClr val="B95B3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" name="Google Shape;87;p3"/>
          <p:cNvSpPr/>
          <p:nvPr/>
        </p:nvSpPr>
        <p:spPr>
          <a:xfrm>
            <a:off x="5143500" y="4152900"/>
            <a:ext cx="52578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Cuidado situado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3"/>
          <p:cNvSpPr/>
          <p:nvPr/>
        </p:nvSpPr>
        <p:spPr>
          <a:xfrm>
            <a:off x="5143500" y="4533900"/>
            <a:ext cx="5257800" cy="666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O pertencimento não depende de aparência, endereço urbano ou correspondência a um estereótipo.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3"/>
          <p:cNvSpPr txBox="1"/>
          <p:nvPr/>
        </p:nvSpPr>
        <p:spPr>
          <a:xfrm>
            <a:off x="533400" y="2816486"/>
            <a:ext cx="32925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Divididos em </a:t>
            </a: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391 etnias</a:t>
            </a: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povos ou grupos indígenas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de acordo com os dados atualizados do Censo Demográfico do</a:t>
            </a:r>
            <a:r>
              <a:rPr b="0" i="0" lang="en-US" sz="1500" u="none" cap="none" strike="noStrike">
                <a:solidFill>
                  <a:schemeClr val="dk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0" i="0" lang="en-US" sz="16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IBGE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com </a:t>
            </a: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295 línguas diferentes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3"/>
          <p:cNvSpPr txBox="1"/>
          <p:nvPr/>
        </p:nvSpPr>
        <p:spPr>
          <a:xfrm>
            <a:off x="533400" y="4202462"/>
            <a:ext cx="3292500" cy="215440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Aproximadamente 1,07 milhão de indígenas vivem fora de Terras Indígenas oficialmente reconhecidas no Brasil. Isso corresponde a 63,25% da população indígena brasileira — ou seja, quase 2 em cada 3 indígenas.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1" name="Google Shape;91;p3"/>
          <p:cNvCxnSpPr/>
          <p:nvPr/>
        </p:nvCxnSpPr>
        <p:spPr>
          <a:xfrm>
            <a:off x="4701268" y="5279665"/>
            <a:ext cx="323850" cy="0"/>
          </a:xfrm>
          <a:prstGeom prst="straightConnector1">
            <a:avLst/>
          </a:prstGeom>
          <a:noFill/>
          <a:ln cap="flat" cmpd="sng" w="476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2" name="Google Shape;92;p3"/>
          <p:cNvSpPr/>
          <p:nvPr/>
        </p:nvSpPr>
        <p:spPr>
          <a:xfrm>
            <a:off x="5143500" y="5097917"/>
            <a:ext cx="52578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0B0F0"/>
                </a:solidFill>
                <a:latin typeface="Verdana"/>
                <a:ea typeface="Verdana"/>
                <a:cs typeface="Verdana"/>
                <a:sym typeface="Verdana"/>
              </a:rPr>
              <a:t>Causas  </a:t>
            </a:r>
            <a:endParaRPr b="0" i="0" sz="1400" u="none" cap="none" strike="noStrik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"/>
          <p:cNvSpPr/>
          <p:nvPr/>
        </p:nvSpPr>
        <p:spPr>
          <a:xfrm>
            <a:off x="5143500" y="5505450"/>
            <a:ext cx="5257800" cy="666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Busca por educação, acesso à saúde e trabalho; Perda territorial e violência; Expansão das cidades.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/>
          <p:nvPr/>
        </p:nvSpPr>
        <p:spPr>
          <a:xfrm>
            <a:off x="666750" y="304800"/>
            <a:ext cx="8572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PAULO  /  CONTEXTO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666750" y="685800"/>
            <a:ext cx="990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rPr b="1" i="0" lang="en-US" sz="27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Território, relações e subjetividade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2" name="Google Shape;102;p4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3" name="Google Shape;103;p4"/>
          <p:cNvSpPr/>
          <p:nvPr/>
        </p:nvSpPr>
        <p:spPr>
          <a:xfrm>
            <a:off x="666750" y="6410325"/>
            <a:ext cx="98107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Fonte: CFP/CREPOP, 2022, p. 24–28, 74–79 e 123–129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1162050" y="1638300"/>
            <a:ext cx="2857500" cy="2857500"/>
          </a:xfrm>
          <a:prstGeom prst="ellipse">
            <a:avLst/>
          </a:prstGeom>
          <a:solidFill>
            <a:srgbClr val="173E31"/>
          </a:solidFill>
          <a:ln cap="flat" cmpd="sng" w="19050">
            <a:solidFill>
              <a:srgbClr val="2E64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4"/>
          <p:cNvSpPr/>
          <p:nvPr/>
        </p:nvSpPr>
        <p:spPr>
          <a:xfrm>
            <a:off x="1638300" y="2533650"/>
            <a:ext cx="19050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b="1" i="0" lang="en-US" sz="202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TERRITÓRIO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1638300" y="3009900"/>
            <a:ext cx="19050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DCE8E1"/>
                </a:solidFill>
                <a:latin typeface="Verdana"/>
                <a:ea typeface="Verdana"/>
                <a:cs typeface="Verdana"/>
                <a:sym typeface="Verdana"/>
              </a:rPr>
              <a:t>memória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DCE8E1"/>
                </a:solidFill>
                <a:latin typeface="Verdana"/>
                <a:ea typeface="Verdana"/>
                <a:cs typeface="Verdana"/>
                <a:sym typeface="Verdana"/>
              </a:rPr>
              <a:t>ancestralidade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DCE8E1"/>
                </a:solidFill>
                <a:latin typeface="Verdana"/>
                <a:ea typeface="Verdana"/>
                <a:cs typeface="Verdana"/>
                <a:sym typeface="Verdana"/>
              </a:rPr>
              <a:t>vida coletiva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7" name="Google Shape;107;p4"/>
          <p:cNvCxnSpPr>
            <a:endCxn id="108" idx="2"/>
          </p:cNvCxnSpPr>
          <p:nvPr/>
        </p:nvCxnSpPr>
        <p:spPr>
          <a:xfrm flipH="1" rot="10800000">
            <a:off x="4019550" y="2181225"/>
            <a:ext cx="1581300" cy="885900"/>
          </a:xfrm>
          <a:prstGeom prst="straightConnector1">
            <a:avLst/>
          </a:prstGeom>
          <a:noFill/>
          <a:ln cap="flat" cmpd="sng" w="38100">
            <a:solidFill>
              <a:srgbClr val="D3922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8" name="Google Shape;108;p4"/>
          <p:cNvSpPr/>
          <p:nvPr/>
        </p:nvSpPr>
        <p:spPr>
          <a:xfrm>
            <a:off x="5600850" y="1419225"/>
            <a:ext cx="2362200" cy="1524000"/>
          </a:xfrm>
          <a:prstGeom prst="ellipse">
            <a:avLst/>
          </a:prstGeom>
          <a:solidFill>
            <a:srgbClr val="FBF8F1"/>
          </a:solidFill>
          <a:ln cap="flat" cmpd="sng" w="28575">
            <a:solidFill>
              <a:srgbClr val="D392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5924700" y="1751374"/>
            <a:ext cx="17145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b="1" i="0" lang="en-US" sz="172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Pessoa e corpo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5886600" y="2257425"/>
            <a:ext cx="1809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sentidos construídos nas relações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4"/>
          <p:cNvSpPr/>
          <p:nvPr/>
        </p:nvSpPr>
        <p:spPr>
          <a:xfrm>
            <a:off x="5619750" y="3790950"/>
            <a:ext cx="2362200" cy="1524000"/>
          </a:xfrm>
          <a:prstGeom prst="ellipse">
            <a:avLst/>
          </a:prstGeom>
          <a:solidFill>
            <a:srgbClr val="FBF8F1"/>
          </a:solidFill>
          <a:ln cap="flat" cmpd="sng" w="28575">
            <a:solidFill>
              <a:srgbClr val="B95B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5943600" y="4160633"/>
            <a:ext cx="17145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b="1" i="0" lang="en-US" sz="172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Cuidado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5905500" y="4564833"/>
            <a:ext cx="18096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família, comunidade e saberes locais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4" name="Google Shape;114;p4"/>
          <p:cNvCxnSpPr/>
          <p:nvPr/>
        </p:nvCxnSpPr>
        <p:spPr>
          <a:xfrm>
            <a:off x="7982100" y="2181225"/>
            <a:ext cx="705000" cy="0"/>
          </a:xfrm>
          <a:prstGeom prst="straightConnector1">
            <a:avLst/>
          </a:prstGeom>
          <a:noFill/>
          <a:ln cap="flat" cmpd="sng" w="28575">
            <a:solidFill>
              <a:srgbClr val="2E644E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5" name="Google Shape;115;p4"/>
          <p:cNvCxnSpPr/>
          <p:nvPr/>
        </p:nvCxnSpPr>
        <p:spPr>
          <a:xfrm>
            <a:off x="8001000" y="4552950"/>
            <a:ext cx="705000" cy="0"/>
          </a:xfrm>
          <a:prstGeom prst="straightConnector1">
            <a:avLst/>
          </a:prstGeom>
          <a:noFill/>
          <a:ln cap="flat" cmpd="sng" w="28575">
            <a:solidFill>
              <a:srgbClr val="2E644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6" name="Google Shape;116;p4"/>
          <p:cNvSpPr/>
          <p:nvPr/>
        </p:nvSpPr>
        <p:spPr>
          <a:xfrm>
            <a:off x="8846933" y="1639241"/>
            <a:ext cx="2095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b="1" i="0" lang="en-US" sz="1725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Atenção psicológica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4"/>
          <p:cNvSpPr/>
          <p:nvPr/>
        </p:nvSpPr>
        <p:spPr>
          <a:xfrm>
            <a:off x="8846933" y="2191691"/>
            <a:ext cx="2238300" cy="18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investiga a situação histórica, as condições de vida e os significados locais antes de propor intervenções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4"/>
          <p:cNvSpPr/>
          <p:nvPr/>
        </p:nvSpPr>
        <p:spPr>
          <a:xfrm>
            <a:off x="8891540" y="4178934"/>
            <a:ext cx="22383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O território pode constituir vínculos, identidade e possibilidades de Bem Viver.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4"/>
          <p:cNvSpPr txBox="1"/>
          <p:nvPr/>
        </p:nvSpPr>
        <p:spPr>
          <a:xfrm>
            <a:off x="453050" y="4532458"/>
            <a:ext cx="4332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Território é pertencimento.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muitos povos, ele reúne memória, ancestralidade, alimentação, espiritualidade e vida coletiva. Proteger o território ajuda a preservar as condições que sustentam a existência da comunidade. 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0" name="Google Shape;120;p4"/>
          <p:cNvCxnSpPr>
            <a:stCxn id="104" idx="6"/>
          </p:cNvCxnSpPr>
          <p:nvPr/>
        </p:nvCxnSpPr>
        <p:spPr>
          <a:xfrm>
            <a:off x="4019550" y="3067050"/>
            <a:ext cx="1706700" cy="1188000"/>
          </a:xfrm>
          <a:prstGeom prst="straightConnector1">
            <a:avLst/>
          </a:prstGeom>
          <a:noFill/>
          <a:ln cap="flat" cmpd="sng" w="38100">
            <a:solidFill>
              <a:srgbClr val="D3922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/>
          <p:nvPr/>
        </p:nvSpPr>
        <p:spPr>
          <a:xfrm>
            <a:off x="666750" y="304800"/>
            <a:ext cx="8572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PAULO /  DEMANDAS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/>
          <p:nvPr/>
        </p:nvSpPr>
        <p:spPr>
          <a:xfrm>
            <a:off x="666750" y="685800"/>
            <a:ext cx="990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rPr b="1" i="0" lang="en-US" sz="27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O que chega ao serviço e o que precisa ser compreendido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9" name="Google Shape;129;p7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0" name="Google Shape;130;p7"/>
          <p:cNvSpPr/>
          <p:nvPr/>
        </p:nvSpPr>
        <p:spPr>
          <a:xfrm>
            <a:off x="666750" y="6410325"/>
            <a:ext cx="98107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Fontes: CFP/CREPOP, 2022, p. 123–129; materiais do grupo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7"/>
          <p:cNvSpPr/>
          <p:nvPr/>
        </p:nvSpPr>
        <p:spPr>
          <a:xfrm>
            <a:off x="895350" y="1676400"/>
            <a:ext cx="40957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DEMANDA APRESENTADA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7"/>
          <p:cNvSpPr/>
          <p:nvPr/>
        </p:nvSpPr>
        <p:spPr>
          <a:xfrm>
            <a:off x="6591300" y="1676400"/>
            <a:ext cx="40957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2E644E"/>
                </a:solidFill>
                <a:latin typeface="Verdana"/>
                <a:ea typeface="Verdana"/>
                <a:cs typeface="Verdana"/>
                <a:sym typeface="Verdana"/>
              </a:rPr>
              <a:t>CONTEXTO A INVESTIGAR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3" name="Google Shape;133;p7"/>
          <p:cNvCxnSpPr/>
          <p:nvPr/>
        </p:nvCxnSpPr>
        <p:spPr>
          <a:xfrm>
            <a:off x="876300" y="2238375"/>
            <a:ext cx="323850" cy="0"/>
          </a:xfrm>
          <a:prstGeom prst="straightConnector1">
            <a:avLst/>
          </a:prstGeom>
          <a:noFill/>
          <a:ln cap="flat" cmpd="sng" w="38100">
            <a:solidFill>
              <a:srgbClr val="B95B3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4" name="Google Shape;134;p7"/>
          <p:cNvSpPr/>
          <p:nvPr/>
        </p:nvSpPr>
        <p:spPr>
          <a:xfrm>
            <a:off x="1314450" y="2076450"/>
            <a:ext cx="4191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7"/>
          <p:cNvSpPr/>
          <p:nvPr/>
        </p:nvSpPr>
        <p:spPr>
          <a:xfrm>
            <a:off x="1790700" y="2114550"/>
            <a:ext cx="35242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0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Sofrimento intenso, luto ou violência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6" name="Google Shape;136;p7"/>
          <p:cNvCxnSpPr/>
          <p:nvPr/>
        </p:nvCxnSpPr>
        <p:spPr>
          <a:xfrm>
            <a:off x="876300" y="2886075"/>
            <a:ext cx="323850" cy="0"/>
          </a:xfrm>
          <a:prstGeom prst="straightConnector1">
            <a:avLst/>
          </a:prstGeom>
          <a:noFill/>
          <a:ln cap="flat" cmpd="sng" w="38100">
            <a:solidFill>
              <a:srgbClr val="D3922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7" name="Google Shape;137;p7"/>
          <p:cNvSpPr/>
          <p:nvPr/>
        </p:nvSpPr>
        <p:spPr>
          <a:xfrm>
            <a:off x="1314450" y="2724150"/>
            <a:ext cx="4191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D3922F"/>
                </a:solidFill>
                <a:latin typeface="Verdana"/>
                <a:ea typeface="Verdana"/>
                <a:cs typeface="Verdana"/>
                <a:sym typeface="Verdana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"/>
          <p:cNvSpPr/>
          <p:nvPr/>
        </p:nvSpPr>
        <p:spPr>
          <a:xfrm>
            <a:off x="1790700" y="2762250"/>
            <a:ext cx="35242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0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Uso problemático de álcool e outras drogas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9" name="Google Shape;139;p7"/>
          <p:cNvCxnSpPr/>
          <p:nvPr/>
        </p:nvCxnSpPr>
        <p:spPr>
          <a:xfrm>
            <a:off x="876300" y="3533775"/>
            <a:ext cx="323850" cy="0"/>
          </a:xfrm>
          <a:prstGeom prst="straightConnector1">
            <a:avLst/>
          </a:prstGeom>
          <a:noFill/>
          <a:ln cap="flat" cmpd="sng" w="38100">
            <a:solidFill>
              <a:srgbClr val="B95B3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0" name="Google Shape;140;p7"/>
          <p:cNvSpPr/>
          <p:nvPr/>
        </p:nvSpPr>
        <p:spPr>
          <a:xfrm>
            <a:off x="1314450" y="3371850"/>
            <a:ext cx="4191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7"/>
          <p:cNvSpPr/>
          <p:nvPr/>
        </p:nvSpPr>
        <p:spPr>
          <a:xfrm>
            <a:off x="1790700" y="3409950"/>
            <a:ext cx="35242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0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Risco de suicídio ou ruptura de vínculos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2" name="Google Shape;142;p7"/>
          <p:cNvCxnSpPr/>
          <p:nvPr/>
        </p:nvCxnSpPr>
        <p:spPr>
          <a:xfrm>
            <a:off x="876300" y="4181475"/>
            <a:ext cx="323850" cy="0"/>
          </a:xfrm>
          <a:prstGeom prst="straightConnector1">
            <a:avLst/>
          </a:prstGeom>
          <a:noFill/>
          <a:ln cap="flat" cmpd="sng" w="38100">
            <a:solidFill>
              <a:srgbClr val="D3922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3" name="Google Shape;143;p7"/>
          <p:cNvSpPr/>
          <p:nvPr/>
        </p:nvSpPr>
        <p:spPr>
          <a:xfrm>
            <a:off x="1314450" y="4019550"/>
            <a:ext cx="4191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D3922F"/>
                </a:solidFill>
                <a:latin typeface="Verdana"/>
                <a:ea typeface="Verdana"/>
                <a:cs typeface="Verdana"/>
                <a:sym typeface="Verdana"/>
              </a:rPr>
              <a:t>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7"/>
          <p:cNvSpPr/>
          <p:nvPr/>
        </p:nvSpPr>
        <p:spPr>
          <a:xfrm>
            <a:off x="1790700" y="4057650"/>
            <a:ext cx="35242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0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Dificuldades escolares e conflitos familiares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5" name="Google Shape;145;p7"/>
          <p:cNvCxnSpPr/>
          <p:nvPr/>
        </p:nvCxnSpPr>
        <p:spPr>
          <a:xfrm>
            <a:off x="876300" y="4829175"/>
            <a:ext cx="323850" cy="0"/>
          </a:xfrm>
          <a:prstGeom prst="straightConnector1">
            <a:avLst/>
          </a:prstGeom>
          <a:noFill/>
          <a:ln cap="flat" cmpd="sng" w="38100">
            <a:solidFill>
              <a:srgbClr val="B95B3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6" name="Google Shape;146;p7"/>
          <p:cNvSpPr/>
          <p:nvPr/>
        </p:nvSpPr>
        <p:spPr>
          <a:xfrm>
            <a:off x="1314450" y="4667250"/>
            <a:ext cx="4191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05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1790700" y="4705350"/>
            <a:ext cx="35242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0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Barreiras para acessar serviços e benefícios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8" name="Google Shape;148;p7"/>
          <p:cNvCxnSpPr/>
          <p:nvPr/>
        </p:nvCxnSpPr>
        <p:spPr>
          <a:xfrm>
            <a:off x="6572250" y="2238375"/>
            <a:ext cx="323850" cy="0"/>
          </a:xfrm>
          <a:prstGeom prst="straightConnector1">
            <a:avLst/>
          </a:prstGeom>
          <a:noFill/>
          <a:ln cap="flat" cmpd="sng" w="38100">
            <a:solidFill>
              <a:srgbClr val="173E3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9" name="Google Shape;149;p7"/>
          <p:cNvSpPr/>
          <p:nvPr/>
        </p:nvSpPr>
        <p:spPr>
          <a:xfrm>
            <a:off x="7010400" y="2076450"/>
            <a:ext cx="4191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7486650" y="2114550"/>
            <a:ext cx="36385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0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Conflitos territoriais e deslocamentos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1" name="Google Shape;151;p7"/>
          <p:cNvCxnSpPr/>
          <p:nvPr/>
        </p:nvCxnSpPr>
        <p:spPr>
          <a:xfrm>
            <a:off x="6572250" y="2886075"/>
            <a:ext cx="323850" cy="0"/>
          </a:xfrm>
          <a:prstGeom prst="straightConnector1">
            <a:avLst/>
          </a:prstGeom>
          <a:noFill/>
          <a:ln cap="flat" cmpd="sng" w="38100">
            <a:solidFill>
              <a:srgbClr val="2E644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2" name="Google Shape;152;p7"/>
          <p:cNvSpPr/>
          <p:nvPr/>
        </p:nvSpPr>
        <p:spPr>
          <a:xfrm>
            <a:off x="7010400" y="2724150"/>
            <a:ext cx="4191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2E644E"/>
                </a:solidFill>
                <a:latin typeface="Verdana"/>
                <a:ea typeface="Verdana"/>
                <a:cs typeface="Verdana"/>
                <a:sym typeface="Verdana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7"/>
          <p:cNvSpPr/>
          <p:nvPr/>
        </p:nvSpPr>
        <p:spPr>
          <a:xfrm>
            <a:off x="7486650" y="2762250"/>
            <a:ext cx="36385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0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Racismo e questionamento da identidade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4" name="Google Shape;154;p7"/>
          <p:cNvCxnSpPr/>
          <p:nvPr/>
        </p:nvCxnSpPr>
        <p:spPr>
          <a:xfrm>
            <a:off x="6572250" y="3533775"/>
            <a:ext cx="323850" cy="0"/>
          </a:xfrm>
          <a:prstGeom prst="straightConnector1">
            <a:avLst/>
          </a:prstGeom>
          <a:noFill/>
          <a:ln cap="flat" cmpd="sng" w="38100">
            <a:solidFill>
              <a:srgbClr val="173E3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5" name="Google Shape;155;p7"/>
          <p:cNvSpPr/>
          <p:nvPr/>
        </p:nvSpPr>
        <p:spPr>
          <a:xfrm>
            <a:off x="7010400" y="3371850"/>
            <a:ext cx="4191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7"/>
          <p:cNvSpPr/>
          <p:nvPr/>
        </p:nvSpPr>
        <p:spPr>
          <a:xfrm>
            <a:off x="7486650" y="3409950"/>
            <a:ext cx="36385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0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Condições de moradia, renda e transporte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7" name="Google Shape;157;p7"/>
          <p:cNvCxnSpPr/>
          <p:nvPr/>
        </p:nvCxnSpPr>
        <p:spPr>
          <a:xfrm>
            <a:off x="6572250" y="4181475"/>
            <a:ext cx="323850" cy="0"/>
          </a:xfrm>
          <a:prstGeom prst="straightConnector1">
            <a:avLst/>
          </a:prstGeom>
          <a:noFill/>
          <a:ln cap="flat" cmpd="sng" w="38100">
            <a:solidFill>
              <a:srgbClr val="2E644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8" name="Google Shape;158;p7"/>
          <p:cNvSpPr/>
          <p:nvPr/>
        </p:nvSpPr>
        <p:spPr>
          <a:xfrm>
            <a:off x="7010400" y="4019550"/>
            <a:ext cx="4191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2E644E"/>
                </a:solidFill>
                <a:latin typeface="Verdana"/>
                <a:ea typeface="Verdana"/>
                <a:cs typeface="Verdana"/>
                <a:sym typeface="Verdana"/>
              </a:rPr>
              <a:t>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7486650" y="4057650"/>
            <a:ext cx="36385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0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Língua, rituais e sentidos locais do sofrimento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0" name="Google Shape;160;p7"/>
          <p:cNvCxnSpPr/>
          <p:nvPr/>
        </p:nvCxnSpPr>
        <p:spPr>
          <a:xfrm>
            <a:off x="6572250" y="4829175"/>
            <a:ext cx="323850" cy="0"/>
          </a:xfrm>
          <a:prstGeom prst="straightConnector1">
            <a:avLst/>
          </a:prstGeom>
          <a:noFill/>
          <a:ln cap="flat" cmpd="sng" w="38100">
            <a:solidFill>
              <a:srgbClr val="173E3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1" name="Google Shape;161;p7"/>
          <p:cNvSpPr/>
          <p:nvPr/>
        </p:nvSpPr>
        <p:spPr>
          <a:xfrm>
            <a:off x="7010400" y="4667250"/>
            <a:ext cx="4191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05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7486650" y="4705350"/>
            <a:ext cx="36385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0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Falhas de acolhimento e continuidade na rede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3" name="Google Shape;163;p7"/>
          <p:cNvCxnSpPr/>
          <p:nvPr/>
        </p:nvCxnSpPr>
        <p:spPr>
          <a:xfrm>
            <a:off x="5962650" y="2019300"/>
            <a:ext cx="0" cy="3333750"/>
          </a:xfrm>
          <a:prstGeom prst="straightConnector1">
            <a:avLst/>
          </a:prstGeom>
          <a:noFill/>
          <a:ln cap="flat" cmpd="sng" w="19050">
            <a:solidFill>
              <a:srgbClr val="CDBEA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7"/>
          <p:cNvSpPr/>
          <p:nvPr/>
        </p:nvSpPr>
        <p:spPr>
          <a:xfrm>
            <a:off x="1333500" y="5505450"/>
            <a:ext cx="9525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1" i="0" lang="en-US" sz="1238" u="none" cap="none" strike="noStrike">
                <a:solidFill>
                  <a:srgbClr val="983C32"/>
                </a:solidFill>
                <a:latin typeface="Verdana"/>
                <a:ea typeface="Verdana"/>
                <a:cs typeface="Verdana"/>
                <a:sym typeface="Verdana"/>
              </a:rPr>
              <a:t>A relação entre demanda e contexto precisa ser investigada, nunca presumida.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3E31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/>
          <p:nvPr/>
        </p:nvSpPr>
        <p:spPr>
          <a:xfrm>
            <a:off x="0" y="0"/>
            <a:ext cx="247650" cy="6858000"/>
          </a:xfrm>
          <a:prstGeom prst="rect">
            <a:avLst/>
          </a:prstGeom>
          <a:solidFill>
            <a:srgbClr val="B95B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742950" y="685800"/>
            <a:ext cx="6588578" cy="1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DANIEL BUSCA ATENDIMENTO EM UMA UNIDADE DE BÁSICA DE SAÚDE– UBS.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25"/>
              <a:buFont typeface="Arial"/>
              <a:buNone/>
            </a:pPr>
            <a:r>
              <a:t/>
            </a:r>
            <a:endParaRPr b="1" i="0" sz="3525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“Como a Psicologia pode acolher Daniel e contribuir para seu tratamento, respeitando sua cultura, sua identidade indígena e seu desejo de retornar à comunidade?”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9"/>
          <p:cNvSpPr/>
          <p:nvPr/>
        </p:nvSpPr>
        <p:spPr>
          <a:xfrm>
            <a:off x="6746421" y="6379029"/>
            <a:ext cx="68580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Paulo  ·  Lucimara  ·  Glauciele  ·  Luiz  ·  Raquel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/>
          <p:nvPr/>
        </p:nvSpPr>
        <p:spPr>
          <a:xfrm>
            <a:off x="742950" y="4762500"/>
            <a:ext cx="590550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4" name="Google Shape;174;p29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6E8D7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5" name="Google Shape;175;p29"/>
          <p:cNvSpPr/>
          <p:nvPr/>
        </p:nvSpPr>
        <p:spPr>
          <a:xfrm>
            <a:off x="742950" y="2388053"/>
            <a:ext cx="642937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67626" y="918487"/>
            <a:ext cx="3803196" cy="4139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h145865c68e88d640_0_8"/>
          <p:cNvSpPr/>
          <p:nvPr/>
        </p:nvSpPr>
        <p:spPr>
          <a:xfrm>
            <a:off x="666750" y="304800"/>
            <a:ext cx="8572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LUCIMARA  /  TRABALHO MULTIPROFISSIONAL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h145865c68e88d640_0_8"/>
          <p:cNvSpPr/>
          <p:nvPr/>
        </p:nvSpPr>
        <p:spPr>
          <a:xfrm>
            <a:off x="666750" y="685800"/>
            <a:ext cx="990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rPr b="1" i="0" lang="en-US" sz="27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Atuação do Psicólogo na atenção primária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h145865c68e88d640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5" name="Google Shape;185;h145865c68e88d640_0_8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6" name="Google Shape;186;h145865c68e88d640_0_8"/>
          <p:cNvSpPr/>
          <p:nvPr/>
        </p:nvSpPr>
        <p:spPr>
          <a:xfrm>
            <a:off x="666750" y="6410325"/>
            <a:ext cx="9810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Fontes: Lei nº 9.836/1999 — Criação do SASI-SUS; PNASPI; CFP / CREPOP, 2022 e 2024</a:t>
            </a:r>
            <a:endParaRPr b="0" i="0" sz="975" u="none" cap="none" strike="noStrike">
              <a:solidFill>
                <a:srgbClr val="5E6A64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t/>
            </a:r>
            <a:endParaRPr b="0" i="0" sz="975" u="none" cap="none" strike="noStrike">
              <a:solidFill>
                <a:srgbClr val="5E6A6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7" name="Google Shape;187;h145865c68e88d640_0_8"/>
          <p:cNvSpPr/>
          <p:nvPr/>
        </p:nvSpPr>
        <p:spPr>
          <a:xfrm>
            <a:off x="685800" y="1497000"/>
            <a:ext cx="4953000" cy="3627600"/>
          </a:xfrm>
          <a:prstGeom prst="rect">
            <a:avLst/>
          </a:prstGeom>
          <a:solidFill>
            <a:srgbClr val="E8EFEA"/>
          </a:solidFill>
          <a:ln cap="flat" cmpd="sng" w="9525">
            <a:solidFill>
              <a:srgbClr val="C7D8C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h145865c68e88d640_0_8"/>
          <p:cNvSpPr/>
          <p:nvPr/>
        </p:nvSpPr>
        <p:spPr>
          <a:xfrm>
            <a:off x="6553200" y="1497025"/>
            <a:ext cx="4953000" cy="3627600"/>
          </a:xfrm>
          <a:prstGeom prst="rect">
            <a:avLst/>
          </a:prstGeom>
          <a:solidFill>
            <a:srgbClr val="F3E6D4"/>
          </a:solidFill>
          <a:ln cap="flat" cmpd="sng" w="9525">
            <a:solidFill>
              <a:srgbClr val="DDBE8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h145865c68e88d640_0_8"/>
          <p:cNvSpPr/>
          <p:nvPr/>
        </p:nvSpPr>
        <p:spPr>
          <a:xfrm>
            <a:off x="1066800" y="1645425"/>
            <a:ext cx="41910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📍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ONDE ATUA</a:t>
            </a:r>
            <a:endParaRPr b="1" i="0" sz="1800" u="none" cap="none" strike="noStrike">
              <a:solidFill>
                <a:srgbClr val="0D4B3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h145865c68e88d640_0_8"/>
          <p:cNvSpPr/>
          <p:nvPr/>
        </p:nvSpPr>
        <p:spPr>
          <a:xfrm>
            <a:off x="1005100" y="2247825"/>
            <a:ext cx="4095900" cy="23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UBSI, DSEI, UBS da rede geral </a:t>
            </a:r>
            <a:endParaRPr b="1" i="0" sz="2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 porta de entrada do cuidado</a:t>
            </a: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h145865c68e88d640_0_8"/>
          <p:cNvSpPr/>
          <p:nvPr/>
        </p:nvSpPr>
        <p:spPr>
          <a:xfrm>
            <a:off x="6858000" y="2171613"/>
            <a:ext cx="4526700" cy="23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• Acolhimento diário e escuta qualificada, sem julgamento.</a:t>
            </a:r>
            <a:endParaRPr b="1" i="0" sz="1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• Trabalho junto com Agentes Indígenas de Saúde e equipes locais.</a:t>
            </a:r>
            <a:endParaRPr b="1" i="0" sz="1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• Acompanhamento de famílias, gestantes e crianças.</a:t>
            </a:r>
            <a:endParaRPr b="1" i="0" sz="1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• Articulação com cuidadores tradicionais: pajés, curadores e anciãos</a:t>
            </a:r>
            <a:endParaRPr b="1" i="0" sz="1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• Acompanhamento contínuo — não só quando a pessoa já está doente </a:t>
            </a:r>
            <a:endParaRPr b="1" i="0" sz="1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2" name="Google Shape;192;h145865c68e88d640_0_8"/>
          <p:cNvSpPr/>
          <p:nvPr/>
        </p:nvSpPr>
        <p:spPr>
          <a:xfrm>
            <a:off x="2838450" y="5276850"/>
            <a:ext cx="6515100" cy="705000"/>
          </a:xfrm>
          <a:prstGeom prst="roundRect">
            <a:avLst>
              <a:gd fmla="val 10811" name="adj"/>
            </a:avLst>
          </a:prstGeom>
          <a:solidFill>
            <a:srgbClr val="173E31"/>
          </a:solidFill>
          <a:ln cap="flat" cmpd="sng" w="9525">
            <a:solidFill>
              <a:srgbClr val="2E64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h145865c68e88d640_0_8"/>
          <p:cNvSpPr/>
          <p:nvPr/>
        </p:nvSpPr>
        <p:spPr>
          <a:xfrm>
            <a:off x="3143250" y="5429250"/>
            <a:ext cx="5905500" cy="5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💛 O cuidado chega primeiro no território, onde a comunidade vive. </a:t>
            </a:r>
            <a:endParaRPr b="1" i="0" sz="15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h145865c68e88d640_0_8"/>
          <p:cNvSpPr/>
          <p:nvPr/>
        </p:nvSpPr>
        <p:spPr>
          <a:xfrm>
            <a:off x="6795950" y="1645413"/>
            <a:ext cx="41910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📍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QUE FAZ NA PRÁTICA</a:t>
            </a:r>
            <a:endParaRPr b="1" i="0" sz="1800" u="none" cap="none" strike="noStrike">
              <a:solidFill>
                <a:srgbClr val="0D4B3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"/>
          <p:cNvSpPr/>
          <p:nvPr/>
        </p:nvSpPr>
        <p:spPr>
          <a:xfrm>
            <a:off x="666750" y="304800"/>
            <a:ext cx="8572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LUCIMARA  /  TRABALHO MULTIPROFISSIONAL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8"/>
          <p:cNvSpPr/>
          <p:nvPr/>
        </p:nvSpPr>
        <p:spPr>
          <a:xfrm>
            <a:off x="666750" y="685800"/>
            <a:ext cx="990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rPr b="1" i="0" lang="en-US" sz="27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Psicologia e Serviço Social: atribuições distintas, cuidado articulado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3" name="Google Shape;203;p8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4" name="Google Shape;204;p8"/>
          <p:cNvSpPr/>
          <p:nvPr/>
        </p:nvSpPr>
        <p:spPr>
          <a:xfrm>
            <a:off x="666750" y="6410325"/>
            <a:ext cx="98107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Fontes: CFP/CREPOP, 2022, p. 152–155; materiais de Lucimara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685800" y="1600200"/>
            <a:ext cx="4953000" cy="3524250"/>
          </a:xfrm>
          <a:prstGeom prst="rect">
            <a:avLst/>
          </a:prstGeom>
          <a:solidFill>
            <a:srgbClr val="E8EFEA"/>
          </a:solidFill>
          <a:ln cap="flat" cmpd="sng" w="9525">
            <a:solidFill>
              <a:srgbClr val="C7D8C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6553200" y="1600200"/>
            <a:ext cx="4953000" cy="3524250"/>
          </a:xfrm>
          <a:prstGeom prst="rect">
            <a:avLst/>
          </a:prstGeom>
          <a:solidFill>
            <a:srgbClr val="F3E6D4"/>
          </a:solidFill>
          <a:ln cap="flat" cmpd="sng" w="9525">
            <a:solidFill>
              <a:srgbClr val="DDBE8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990600" y="1847850"/>
            <a:ext cx="41910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b="1" i="0" lang="en-US" sz="18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PSICOLOGIA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990600" y="2476500"/>
            <a:ext cx="4095750" cy="2305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Escuta do sofrimento e dos significados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26352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Fortalecimento de vínculos e identidade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26352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Ações individuais, coletivas e comunitárias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26352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Relatórios e pareceres psicossociais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6858000" y="1847850"/>
            <a:ext cx="41910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b="1" i="0" lang="en-US" sz="1875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SERVIÇO SOCIAL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6858000" y="2476500"/>
            <a:ext cx="4095750" cy="2305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Acesso a benefícios e documentação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26352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Proteção social, moradia e alimentação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26352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Articulação com CRAS, CREAS e outros órgãos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26352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Acompanhamento de famílias em risco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2838450" y="5276850"/>
            <a:ext cx="6515100" cy="704850"/>
          </a:xfrm>
          <a:prstGeom prst="roundRect">
            <a:avLst>
              <a:gd fmla="val 10811" name="adj"/>
            </a:avLst>
          </a:prstGeom>
          <a:solidFill>
            <a:srgbClr val="173E31"/>
          </a:solidFill>
          <a:ln cap="flat" cmpd="sng" w="9525">
            <a:solidFill>
              <a:srgbClr val="2E64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3143250" y="5429250"/>
            <a:ext cx="590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Ponto de encontro: participação da comunidade, consentimento, rede e continuidade do cuidado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6"/>
          <p:cNvSpPr/>
          <p:nvPr/>
        </p:nvSpPr>
        <p:spPr>
          <a:xfrm>
            <a:off x="666750" y="304800"/>
            <a:ext cx="8572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LUCIMARA  /  POLÍTICAS PÚBLICAS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6"/>
          <p:cNvSpPr/>
          <p:nvPr/>
        </p:nvSpPr>
        <p:spPr>
          <a:xfrm>
            <a:off x="666750" y="685800"/>
            <a:ext cx="990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rPr b="1" i="0" lang="en-US" sz="27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A rede de cuidado precisa chegar ao território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1" name="Google Shape;221;p6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2" name="Google Shape;222;p6"/>
          <p:cNvSpPr/>
          <p:nvPr/>
        </p:nvSpPr>
        <p:spPr>
          <a:xfrm>
            <a:off x="666750" y="6410325"/>
            <a:ext cx="98107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Fontes: Lei nº 9.836/1999; PNASPI; CFP/CREPOP, 2022 e 2024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6"/>
          <p:cNvSpPr/>
          <p:nvPr/>
        </p:nvSpPr>
        <p:spPr>
          <a:xfrm>
            <a:off x="4953000" y="2524125"/>
            <a:ext cx="2286000" cy="1428750"/>
          </a:xfrm>
          <a:prstGeom prst="ellipse">
            <a:avLst/>
          </a:prstGeom>
          <a:solidFill>
            <a:srgbClr val="173E31"/>
          </a:solidFill>
          <a:ln cap="flat" cmpd="sng" w="19050">
            <a:solidFill>
              <a:srgbClr val="2E64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6"/>
          <p:cNvSpPr/>
          <p:nvPr/>
        </p:nvSpPr>
        <p:spPr>
          <a:xfrm>
            <a:off x="5191125" y="2867025"/>
            <a:ext cx="18097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b="1" i="0" lang="en-US" sz="157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PESSOA 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b="1" i="0" lang="en-US" sz="157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COMUNIDADE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5" name="Google Shape;225;p6"/>
          <p:cNvCxnSpPr/>
          <p:nvPr/>
        </p:nvCxnSpPr>
        <p:spPr>
          <a:xfrm>
            <a:off x="781050" y="1724025"/>
            <a:ext cx="323850" cy="0"/>
          </a:xfrm>
          <a:prstGeom prst="straightConnector1">
            <a:avLst/>
          </a:prstGeom>
          <a:noFill/>
          <a:ln cap="flat" cmpd="sng" w="47625">
            <a:solidFill>
              <a:srgbClr val="B95B3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6" name="Google Shape;226;p6"/>
          <p:cNvSpPr/>
          <p:nvPr/>
        </p:nvSpPr>
        <p:spPr>
          <a:xfrm>
            <a:off x="1238250" y="1581150"/>
            <a:ext cx="29718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SASI-SUS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6"/>
          <p:cNvSpPr/>
          <p:nvPr/>
        </p:nvSpPr>
        <p:spPr>
          <a:xfrm>
            <a:off x="1238250" y="1962150"/>
            <a:ext cx="29718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DSEI, equipes multidisciplinares, UBSI, polos-base e CASAI.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8" name="Google Shape;228;p6"/>
          <p:cNvCxnSpPr/>
          <p:nvPr/>
        </p:nvCxnSpPr>
        <p:spPr>
          <a:xfrm>
            <a:off x="781050" y="3381375"/>
            <a:ext cx="323850" cy="0"/>
          </a:xfrm>
          <a:prstGeom prst="straightConnector1">
            <a:avLst/>
          </a:prstGeom>
          <a:noFill/>
          <a:ln cap="flat" cmpd="sng" w="47625">
            <a:solidFill>
              <a:srgbClr val="2E644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9" name="Google Shape;229;p6"/>
          <p:cNvSpPr/>
          <p:nvPr/>
        </p:nvSpPr>
        <p:spPr>
          <a:xfrm>
            <a:off x="1238250" y="3238500"/>
            <a:ext cx="29718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2E644E"/>
                </a:solidFill>
                <a:latin typeface="Verdana"/>
                <a:ea typeface="Verdana"/>
                <a:cs typeface="Verdana"/>
                <a:sym typeface="Verdana"/>
              </a:rPr>
              <a:t>SUS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6"/>
          <p:cNvSpPr/>
          <p:nvPr/>
        </p:nvSpPr>
        <p:spPr>
          <a:xfrm>
            <a:off x="1238250" y="3619500"/>
            <a:ext cx="29718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Atenção Primária, serviços especializados, CAPS e hospitais.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1" name="Google Shape;231;p6"/>
          <p:cNvCxnSpPr/>
          <p:nvPr/>
        </p:nvCxnSpPr>
        <p:spPr>
          <a:xfrm>
            <a:off x="8068700" y="1924975"/>
            <a:ext cx="324000" cy="0"/>
          </a:xfrm>
          <a:prstGeom prst="straightConnector1">
            <a:avLst/>
          </a:prstGeom>
          <a:noFill/>
          <a:ln cap="flat" cmpd="sng" w="47625">
            <a:solidFill>
              <a:srgbClr val="D3922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2" name="Google Shape;232;p6"/>
          <p:cNvSpPr/>
          <p:nvPr/>
        </p:nvSpPr>
        <p:spPr>
          <a:xfrm>
            <a:off x="8525900" y="1782100"/>
            <a:ext cx="29718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D3922F"/>
                </a:solidFill>
                <a:latin typeface="Verdana"/>
                <a:ea typeface="Verdana"/>
                <a:cs typeface="Verdana"/>
                <a:sym typeface="Verdana"/>
              </a:rPr>
              <a:t>SUAS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6"/>
          <p:cNvSpPr/>
          <p:nvPr/>
        </p:nvSpPr>
        <p:spPr>
          <a:xfrm>
            <a:off x="8525900" y="2163100"/>
            <a:ext cx="29718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CRAS, CREAS, proteção social, benefícios e Cadastro Único.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4" name="Google Shape;234;p6"/>
          <p:cNvCxnSpPr/>
          <p:nvPr/>
        </p:nvCxnSpPr>
        <p:spPr>
          <a:xfrm>
            <a:off x="8048300" y="3757613"/>
            <a:ext cx="324000" cy="0"/>
          </a:xfrm>
          <a:prstGeom prst="straightConnector1">
            <a:avLst/>
          </a:prstGeom>
          <a:noFill/>
          <a:ln cap="flat" cmpd="sng" w="47625">
            <a:solidFill>
              <a:srgbClr val="983C3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5" name="Google Shape;235;p6"/>
          <p:cNvSpPr/>
          <p:nvPr/>
        </p:nvSpPr>
        <p:spPr>
          <a:xfrm>
            <a:off x="8505500" y="3614738"/>
            <a:ext cx="29718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983C32"/>
                </a:solidFill>
                <a:latin typeface="Verdana"/>
                <a:ea typeface="Verdana"/>
                <a:cs typeface="Verdana"/>
                <a:sym typeface="Verdana"/>
              </a:rPr>
              <a:t>Outros setores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6"/>
          <p:cNvSpPr/>
          <p:nvPr/>
        </p:nvSpPr>
        <p:spPr>
          <a:xfrm>
            <a:off x="8505500" y="3995738"/>
            <a:ext cx="29718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Educação, Funai, Sistema de Justiça e organizações indígenas.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7" name="Google Shape;237;p6"/>
          <p:cNvCxnSpPr/>
          <p:nvPr/>
        </p:nvCxnSpPr>
        <p:spPr>
          <a:xfrm>
            <a:off x="4210125" y="2285925"/>
            <a:ext cx="910800" cy="532800"/>
          </a:xfrm>
          <a:prstGeom prst="straightConnector1">
            <a:avLst/>
          </a:prstGeom>
          <a:noFill/>
          <a:ln cap="flat" cmpd="sng" w="28575">
            <a:solidFill>
              <a:srgbClr val="B95B3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8" name="Google Shape;238;p6"/>
          <p:cNvCxnSpPr/>
          <p:nvPr/>
        </p:nvCxnSpPr>
        <p:spPr>
          <a:xfrm flipH="1" rot="10800000">
            <a:off x="4225725" y="3582525"/>
            <a:ext cx="834000" cy="469800"/>
          </a:xfrm>
          <a:prstGeom prst="straightConnector1">
            <a:avLst/>
          </a:prstGeom>
          <a:noFill/>
          <a:ln cap="flat" cmpd="sng" w="28575">
            <a:solidFill>
              <a:srgbClr val="2E644E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9" name="Google Shape;239;p6"/>
          <p:cNvCxnSpPr/>
          <p:nvPr/>
        </p:nvCxnSpPr>
        <p:spPr>
          <a:xfrm flipH="1" rot="10800000">
            <a:off x="7076000" y="2329950"/>
            <a:ext cx="992700" cy="534600"/>
          </a:xfrm>
          <a:prstGeom prst="straightConnector1">
            <a:avLst/>
          </a:prstGeom>
          <a:noFill/>
          <a:ln cap="flat" cmpd="sng" w="28575">
            <a:solidFill>
              <a:srgbClr val="D3922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0" name="Google Shape;240;p6"/>
          <p:cNvCxnSpPr/>
          <p:nvPr/>
        </p:nvCxnSpPr>
        <p:spPr>
          <a:xfrm>
            <a:off x="7096388" y="3604275"/>
            <a:ext cx="951900" cy="426300"/>
          </a:xfrm>
          <a:prstGeom prst="straightConnector1">
            <a:avLst/>
          </a:prstGeom>
          <a:noFill/>
          <a:ln cap="flat" cmpd="sng" w="28575">
            <a:solidFill>
              <a:srgbClr val="983C3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1" name="Google Shape;241;p6"/>
          <p:cNvSpPr/>
          <p:nvPr/>
        </p:nvSpPr>
        <p:spPr>
          <a:xfrm>
            <a:off x="1104900" y="5276850"/>
            <a:ext cx="7696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6"/>
          <p:cNvSpPr/>
          <p:nvPr/>
        </p:nvSpPr>
        <p:spPr>
          <a:xfrm>
            <a:off x="880800" y="4816126"/>
            <a:ext cx="10430400" cy="1236300"/>
          </a:xfrm>
          <a:prstGeom prst="roundRect">
            <a:avLst>
              <a:gd fmla="val 10811" name="adj"/>
            </a:avLst>
          </a:prstGeom>
          <a:solidFill>
            <a:srgbClr val="173E31"/>
          </a:solidFill>
          <a:ln cap="flat" cmpd="sng" w="9525">
            <a:solidFill>
              <a:srgbClr val="2E64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6"/>
          <p:cNvSpPr/>
          <p:nvPr/>
        </p:nvSpPr>
        <p:spPr>
          <a:xfrm>
            <a:off x="1162050" y="5429250"/>
            <a:ext cx="99060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75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 articulação não é apenas encaminhar a pessoa. </a:t>
            </a:r>
            <a:endParaRPr b="1" i="0" sz="175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75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Ela exige que alguém assuma a responsabilidade pelo acompanhamento, que se confirme o acesso ao serviço e que haja continuidade no cuidado.</a:t>
            </a:r>
            <a:endParaRPr b="1" i="0" sz="175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i="0" sz="15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h145865c68e88d640_0_35"/>
          <p:cNvSpPr/>
          <p:nvPr/>
        </p:nvSpPr>
        <p:spPr>
          <a:xfrm>
            <a:off x="666750" y="304800"/>
            <a:ext cx="8572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LUCIMARA  /  TRABALHO MULTIPROFISSIONAL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h145865c68e88d640_0_35"/>
          <p:cNvSpPr/>
          <p:nvPr/>
        </p:nvSpPr>
        <p:spPr>
          <a:xfrm>
            <a:off x="3638400" y="647850"/>
            <a:ext cx="4648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rPr b="1" i="0" lang="en-US" sz="22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PREVENÇÃO E ORIENTAÇÃO</a:t>
            </a:r>
            <a:r>
              <a:rPr b="1" i="0" lang="en-US" sz="27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h145865c68e88d640_0_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2" name="Google Shape;252;h145865c68e88d640_0_35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3" name="Google Shape;253;h145865c68e88d640_0_35"/>
          <p:cNvSpPr/>
          <p:nvPr/>
        </p:nvSpPr>
        <p:spPr>
          <a:xfrm>
            <a:off x="666750" y="6410325"/>
            <a:ext cx="9810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Fontes: CFP / CREPOP, 2022, p. 152–155; CFP / CREPOP, 2024 — Referências Técnicas (exemplos de atuação prática)</a:t>
            </a:r>
            <a:endParaRPr b="0" i="0" sz="975" u="none" cap="none" strike="noStrike">
              <a:solidFill>
                <a:srgbClr val="5E6A64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t/>
            </a:r>
            <a:endParaRPr b="0" i="0" sz="975" u="none" cap="none" strike="noStrike">
              <a:solidFill>
                <a:srgbClr val="5E6A6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4" name="Google Shape;254;h145865c68e88d640_0_35"/>
          <p:cNvSpPr/>
          <p:nvPr/>
        </p:nvSpPr>
        <p:spPr>
          <a:xfrm>
            <a:off x="4307150" y="1282824"/>
            <a:ext cx="3766500" cy="6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6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Campanhas de Prevenção e Orientação</a:t>
            </a:r>
            <a:r>
              <a:rPr b="1" i="0" lang="en-US" sz="13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h145865c68e88d640_0_35"/>
          <p:cNvSpPr/>
          <p:nvPr/>
        </p:nvSpPr>
        <p:spPr>
          <a:xfrm>
            <a:off x="4636550" y="2003551"/>
            <a:ext cx="33288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1" i="0" lang="en-US" sz="12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Rodas de conversa sobre saúde, prevenção, vacinação, saúde mental, álcool e outras drogas </a:t>
            </a:r>
            <a:endParaRPr b="1" i="0" sz="1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6" name="Google Shape;256;h145865c68e88d640_0_35"/>
          <p:cNvSpPr/>
          <p:nvPr/>
        </p:nvSpPr>
        <p:spPr>
          <a:xfrm>
            <a:off x="4655275" y="2667388"/>
            <a:ext cx="3220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1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Prevenção ao suicídio: fortalecimento de vínculos e pertencimento 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h145865c68e88d640_0_35"/>
          <p:cNvSpPr/>
          <p:nvPr/>
        </p:nvSpPr>
        <p:spPr>
          <a:xfrm>
            <a:off x="4655275" y="3292488"/>
            <a:ext cx="32205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1" i="0" lang="en-US" sz="12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Trabalho com jovens: identidade cultural e respeito ao território </a:t>
            </a:r>
            <a:endParaRPr b="1" i="0" sz="1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8" name="Google Shape;258;h145865c68e88d640_0_35"/>
          <p:cNvSpPr/>
          <p:nvPr/>
        </p:nvSpPr>
        <p:spPr>
          <a:xfrm>
            <a:off x="4655275" y="3716400"/>
            <a:ext cx="32205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1" i="0" lang="en-US" sz="12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Orientações adaptadas à língua e aos saberes de cada povo </a:t>
            </a:r>
            <a:endParaRPr b="1" i="0" sz="1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9" name="Google Shape;259;h145865c68e88d640_0_35"/>
          <p:cNvSpPr/>
          <p:nvPr/>
        </p:nvSpPr>
        <p:spPr>
          <a:xfrm>
            <a:off x="8816477" y="2003548"/>
            <a:ext cx="32205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1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Acolher família desalojada: escutar a dor da perda e fortalecer laços 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h145865c68e88d640_0_35"/>
          <p:cNvSpPr/>
          <p:nvPr/>
        </p:nvSpPr>
        <p:spPr>
          <a:xfrm>
            <a:off x="8787028" y="2518050"/>
            <a:ext cx="31095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1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Elaborar relatório técnico em situação de invasão territorial 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h145865c68e88d640_0_35"/>
          <p:cNvSpPr/>
          <p:nvPr/>
        </p:nvSpPr>
        <p:spPr>
          <a:xfrm>
            <a:off x="8787028" y="3004800"/>
            <a:ext cx="3220500" cy="6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1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Roda de conversa com jovens sobre o sentido de futuro na comunidade</a:t>
            </a:r>
            <a:r>
              <a:rPr b="0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h145865c68e88d640_0_35"/>
          <p:cNvSpPr/>
          <p:nvPr/>
        </p:nvSpPr>
        <p:spPr>
          <a:xfrm>
            <a:off x="8787028" y="3514150"/>
            <a:ext cx="36387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1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Apoiar em situações de luto e perda, respeitando rituais próprios 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h145865c68e88d640_0_35"/>
          <p:cNvSpPr/>
          <p:nvPr/>
        </p:nvSpPr>
        <p:spPr>
          <a:xfrm>
            <a:off x="241626" y="2288950"/>
            <a:ext cx="304800" cy="177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h145865c68e88d640_0_35"/>
          <p:cNvSpPr/>
          <p:nvPr/>
        </p:nvSpPr>
        <p:spPr>
          <a:xfrm>
            <a:off x="8690443" y="1340250"/>
            <a:ext cx="32205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6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Exemplos reais de atuação </a:t>
            </a:r>
            <a:endParaRPr b="0" i="0" sz="165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5" name="Google Shape;265;h145865c68e88d640_0_35"/>
          <p:cNvSpPr/>
          <p:nvPr/>
        </p:nvSpPr>
        <p:spPr>
          <a:xfrm>
            <a:off x="817225" y="5782825"/>
            <a:ext cx="10896600" cy="403200"/>
          </a:xfrm>
          <a:prstGeom prst="roundRect">
            <a:avLst>
              <a:gd fmla="val 10811" name="adj"/>
            </a:avLst>
          </a:prstGeom>
          <a:solidFill>
            <a:srgbClr val="173E31"/>
          </a:solidFill>
          <a:ln cap="flat" cmpd="sng" w="9525">
            <a:solidFill>
              <a:srgbClr val="2E64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h145865c68e88d640_0_35"/>
          <p:cNvSpPr/>
          <p:nvPr/>
        </p:nvSpPr>
        <p:spPr>
          <a:xfrm>
            <a:off x="2955950" y="5701788"/>
            <a:ext cx="6690000" cy="6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🌿 Cuidar não é só tratar a doença. É fortalecer o povo e a terra. </a:t>
            </a:r>
            <a:endParaRPr b="1" i="0" sz="1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h145865c68e88d640_0_35"/>
          <p:cNvSpPr/>
          <p:nvPr/>
        </p:nvSpPr>
        <p:spPr>
          <a:xfrm>
            <a:off x="147760" y="1339700"/>
            <a:ext cx="38100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6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Vacinação: proteção coletiva e imunização  </a:t>
            </a:r>
            <a:endParaRPr b="0" i="0" sz="1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h145865c68e88d640_0_35"/>
          <p:cNvSpPr/>
          <p:nvPr/>
        </p:nvSpPr>
        <p:spPr>
          <a:xfrm>
            <a:off x="177483" y="1317025"/>
            <a:ext cx="3810000" cy="4290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h145865c68e88d640_0_35"/>
          <p:cNvSpPr/>
          <p:nvPr/>
        </p:nvSpPr>
        <p:spPr>
          <a:xfrm>
            <a:off x="608871" y="2127438"/>
            <a:ext cx="3220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1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O SASI - SUS e DSEI levam as vacinas até as aldeias com o apoio dos Agentes Indígenas de Saúde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h145865c68e88d640_0_35"/>
          <p:cNvSpPr/>
          <p:nvPr/>
        </p:nvSpPr>
        <p:spPr>
          <a:xfrm>
            <a:off x="594372" y="2933340"/>
            <a:ext cx="3220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1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Quando a informação é na língua do povo, com confiança e respeito, costuma ter maior nível de aceitação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h145865c68e88d640_0_35"/>
          <p:cNvSpPr/>
          <p:nvPr/>
        </p:nvSpPr>
        <p:spPr>
          <a:xfrm>
            <a:off x="608871" y="3827993"/>
            <a:ext cx="3220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1" i="0" lang="en-US" sz="12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A vacinação é algo facultativo e sempre será respeitado a decisão daquela comunidade</a:t>
            </a:r>
            <a:endParaRPr b="1" i="0" sz="1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2" name="Google Shape;272;h145865c68e88d640_0_35"/>
          <p:cNvSpPr/>
          <p:nvPr/>
        </p:nvSpPr>
        <p:spPr>
          <a:xfrm>
            <a:off x="608871" y="4586288"/>
            <a:ext cx="3220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1" i="0" lang="en-US" sz="1238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O calendário de vacinação é específico e adaptado à eles, dentro do Programa Nacional de Imunização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h145865c68e88d640_0_35"/>
          <p:cNvSpPr/>
          <p:nvPr/>
        </p:nvSpPr>
        <p:spPr>
          <a:xfrm>
            <a:off x="256125" y="3114900"/>
            <a:ext cx="304800" cy="177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h145865c68e88d640_0_35"/>
          <p:cNvSpPr/>
          <p:nvPr/>
        </p:nvSpPr>
        <p:spPr>
          <a:xfrm>
            <a:off x="241626" y="4028652"/>
            <a:ext cx="304800" cy="177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h145865c68e88d640_0_35"/>
          <p:cNvSpPr/>
          <p:nvPr/>
        </p:nvSpPr>
        <p:spPr>
          <a:xfrm>
            <a:off x="241626" y="4778274"/>
            <a:ext cx="304800" cy="177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h145865c68e88d640_0_35"/>
          <p:cNvSpPr/>
          <p:nvPr/>
        </p:nvSpPr>
        <p:spPr>
          <a:xfrm>
            <a:off x="4655275" y="4178363"/>
            <a:ext cx="32205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1" i="0" lang="en-US" sz="12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Combina ciência, cultura, tradição, sabedoria indígena e escuta respeitosa</a:t>
            </a:r>
            <a:endParaRPr b="1" i="0" sz="1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7" name="Google Shape;277;h145865c68e88d640_0_35"/>
          <p:cNvSpPr/>
          <p:nvPr/>
        </p:nvSpPr>
        <p:spPr>
          <a:xfrm>
            <a:off x="4307154" y="2172000"/>
            <a:ext cx="304800" cy="177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h145865c68e88d640_0_35"/>
          <p:cNvSpPr/>
          <p:nvPr/>
        </p:nvSpPr>
        <p:spPr>
          <a:xfrm>
            <a:off x="8425936" y="2146200"/>
            <a:ext cx="304800" cy="177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h145865c68e88d640_0_35"/>
          <p:cNvSpPr/>
          <p:nvPr/>
        </p:nvSpPr>
        <p:spPr>
          <a:xfrm>
            <a:off x="4307154" y="2943700"/>
            <a:ext cx="304800" cy="177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h145865c68e88d640_0_35"/>
          <p:cNvSpPr/>
          <p:nvPr/>
        </p:nvSpPr>
        <p:spPr>
          <a:xfrm>
            <a:off x="4307154" y="3715400"/>
            <a:ext cx="304800" cy="177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h145865c68e88d640_0_35"/>
          <p:cNvSpPr/>
          <p:nvPr/>
        </p:nvSpPr>
        <p:spPr>
          <a:xfrm>
            <a:off x="4307154" y="4262588"/>
            <a:ext cx="304800" cy="177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h145865c68e88d640_0_35"/>
          <p:cNvSpPr/>
          <p:nvPr/>
        </p:nvSpPr>
        <p:spPr>
          <a:xfrm>
            <a:off x="4307154" y="3329550"/>
            <a:ext cx="304800" cy="177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h145865c68e88d640_0_35"/>
          <p:cNvSpPr/>
          <p:nvPr/>
        </p:nvSpPr>
        <p:spPr>
          <a:xfrm>
            <a:off x="8425936" y="3158750"/>
            <a:ext cx="304800" cy="177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h145865c68e88d640_0_35"/>
          <p:cNvSpPr/>
          <p:nvPr/>
        </p:nvSpPr>
        <p:spPr>
          <a:xfrm>
            <a:off x="8425936" y="3643050"/>
            <a:ext cx="304800" cy="177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h145865c68e88d640_0_35"/>
          <p:cNvSpPr/>
          <p:nvPr/>
        </p:nvSpPr>
        <p:spPr>
          <a:xfrm>
            <a:off x="8425936" y="2646825"/>
            <a:ext cx="304800" cy="177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h145865c68e88d640_0_35"/>
          <p:cNvSpPr/>
          <p:nvPr/>
        </p:nvSpPr>
        <p:spPr>
          <a:xfrm>
            <a:off x="4194388" y="1317025"/>
            <a:ext cx="3810000" cy="4290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h145865c68e88d640_0_35"/>
          <p:cNvSpPr/>
          <p:nvPr/>
        </p:nvSpPr>
        <p:spPr>
          <a:xfrm>
            <a:off x="8255524" y="1317038"/>
            <a:ext cx="3810000" cy="4290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3E31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0"/>
          <p:cNvSpPr/>
          <p:nvPr/>
        </p:nvSpPr>
        <p:spPr>
          <a:xfrm>
            <a:off x="0" y="0"/>
            <a:ext cx="247650" cy="6858000"/>
          </a:xfrm>
          <a:prstGeom prst="rect">
            <a:avLst/>
          </a:prstGeom>
          <a:solidFill>
            <a:srgbClr val="B95B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30"/>
          <p:cNvSpPr/>
          <p:nvPr/>
        </p:nvSpPr>
        <p:spPr>
          <a:xfrm>
            <a:off x="742950" y="685800"/>
            <a:ext cx="6588578" cy="1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DANIEL: VIDA FORA DA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SUA REALIDADE.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25"/>
              <a:buFont typeface="Arial"/>
              <a:buNone/>
            </a:pPr>
            <a:r>
              <a:t/>
            </a:r>
            <a:endParaRPr b="1" i="0" sz="3525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“Como a articulação entre a saúde, a assistência social e a rede de atenção à saúde indígena pode ajudar Daniel a superar suas dificuldades e retornar com segurança à sua comunidade?”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0"/>
          <p:cNvSpPr/>
          <p:nvPr/>
        </p:nvSpPr>
        <p:spPr>
          <a:xfrm>
            <a:off x="6746421" y="6379029"/>
            <a:ext cx="68580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Paulo  ·  Lucimara  ·  Glauciele  ·  Luiz  ·  Raquel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0"/>
          <p:cNvSpPr/>
          <p:nvPr/>
        </p:nvSpPr>
        <p:spPr>
          <a:xfrm>
            <a:off x="742950" y="4762500"/>
            <a:ext cx="590550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7" name="Google Shape;297;p30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6E8D7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8" name="Google Shape;298;p30"/>
          <p:cNvSpPr/>
          <p:nvPr/>
        </p:nvSpPr>
        <p:spPr>
          <a:xfrm>
            <a:off x="742950" y="2388053"/>
            <a:ext cx="642937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9" name="Google Shape;29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58076" y="925287"/>
            <a:ext cx="4233182" cy="4339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88475" y="98976"/>
            <a:ext cx="749825" cy="845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9"/>
          <p:cNvSpPr/>
          <p:nvPr/>
        </p:nvSpPr>
        <p:spPr>
          <a:xfrm>
            <a:off x="666750" y="304800"/>
            <a:ext cx="8572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CIELE  /  DESAFIOS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9"/>
          <p:cNvSpPr/>
          <p:nvPr/>
        </p:nvSpPr>
        <p:spPr>
          <a:xfrm>
            <a:off x="666750" y="685800"/>
            <a:ext cx="990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rPr b="1" i="0" lang="en-US" sz="27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Barreiras de acesso também produzem sofrimento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8" name="Google Shape;30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9" name="Google Shape;309;p9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0" name="Google Shape;310;p9"/>
          <p:cNvSpPr/>
          <p:nvPr/>
        </p:nvSpPr>
        <p:spPr>
          <a:xfrm>
            <a:off x="666750" y="6410325"/>
            <a:ext cx="98107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Fontes: CFP/CREPOP, 2022, p. 28–65; Albuquerque, Flores-Quispe e Tomasi, 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9"/>
          <p:cNvSpPr/>
          <p:nvPr/>
        </p:nvSpPr>
        <p:spPr>
          <a:xfrm>
            <a:off x="10572750" y="6410325"/>
            <a:ext cx="5905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9"/>
          <p:cNvSpPr/>
          <p:nvPr/>
        </p:nvSpPr>
        <p:spPr>
          <a:xfrm>
            <a:off x="800100" y="1619250"/>
            <a:ext cx="571500" cy="571500"/>
          </a:xfrm>
          <a:prstGeom prst="ellipse">
            <a:avLst/>
          </a:prstGeom>
          <a:solidFill>
            <a:srgbClr val="983C32"/>
          </a:solidFill>
          <a:ln cap="flat" cmpd="sng" w="9525">
            <a:solidFill>
              <a:srgbClr val="983C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9"/>
          <p:cNvSpPr/>
          <p:nvPr/>
        </p:nvSpPr>
        <p:spPr>
          <a:xfrm>
            <a:off x="838200" y="1638300"/>
            <a:ext cx="5143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b="1" i="0" lang="en-US" sz="187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9"/>
          <p:cNvSpPr/>
          <p:nvPr/>
        </p:nvSpPr>
        <p:spPr>
          <a:xfrm>
            <a:off x="1657350" y="1619250"/>
            <a:ext cx="29527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b="1" i="0" lang="en-US" sz="1575" u="none" cap="none" strike="noStrike">
                <a:solidFill>
                  <a:srgbClr val="983C32"/>
                </a:solidFill>
                <a:latin typeface="Verdana"/>
                <a:ea typeface="Verdana"/>
                <a:cs typeface="Verdana"/>
                <a:sym typeface="Verdana"/>
              </a:rPr>
              <a:t>Racismo institucional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9"/>
          <p:cNvSpPr/>
          <p:nvPr/>
        </p:nvSpPr>
        <p:spPr>
          <a:xfrm>
            <a:off x="4762500" y="1619250"/>
            <a:ext cx="6286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0" i="0" lang="en-US" sz="1425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Acolhimento guiado por aparência, suspeita ou estereótipos pode excluir usuários.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9"/>
          <p:cNvSpPr/>
          <p:nvPr/>
        </p:nvSpPr>
        <p:spPr>
          <a:xfrm>
            <a:off x="800100" y="2419350"/>
            <a:ext cx="571500" cy="571500"/>
          </a:xfrm>
          <a:prstGeom prst="ellipse">
            <a:avLst/>
          </a:prstGeom>
          <a:solidFill>
            <a:srgbClr val="B95B3F"/>
          </a:solidFill>
          <a:ln cap="flat" cmpd="sng" w="9525">
            <a:solidFill>
              <a:srgbClr val="B95B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9"/>
          <p:cNvSpPr/>
          <p:nvPr/>
        </p:nvSpPr>
        <p:spPr>
          <a:xfrm>
            <a:off x="838200" y="2438400"/>
            <a:ext cx="5143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b="1" i="0" lang="en-US" sz="187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9"/>
          <p:cNvSpPr/>
          <p:nvPr/>
        </p:nvSpPr>
        <p:spPr>
          <a:xfrm>
            <a:off x="1657350" y="2419350"/>
            <a:ext cx="29527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b="1" i="0" lang="en-US" sz="1575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Herança tutelar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9"/>
          <p:cNvSpPr/>
          <p:nvPr/>
        </p:nvSpPr>
        <p:spPr>
          <a:xfrm>
            <a:off x="4762500" y="2419350"/>
            <a:ext cx="6286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0" i="0" lang="en-US" sz="1425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Práticas integracionistas infantilizam pessoas e negam autodeterminação.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9"/>
          <p:cNvSpPr/>
          <p:nvPr/>
        </p:nvSpPr>
        <p:spPr>
          <a:xfrm>
            <a:off x="800100" y="3219450"/>
            <a:ext cx="571500" cy="571500"/>
          </a:xfrm>
          <a:prstGeom prst="ellipse">
            <a:avLst/>
          </a:prstGeom>
          <a:solidFill>
            <a:srgbClr val="D3922F"/>
          </a:solidFill>
          <a:ln cap="flat" cmpd="sng" w="9525">
            <a:solidFill>
              <a:srgbClr val="D392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9"/>
          <p:cNvSpPr/>
          <p:nvPr/>
        </p:nvSpPr>
        <p:spPr>
          <a:xfrm>
            <a:off x="838200" y="3238500"/>
            <a:ext cx="5143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b="1" i="0" lang="en-US" sz="187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9"/>
          <p:cNvSpPr/>
          <p:nvPr/>
        </p:nvSpPr>
        <p:spPr>
          <a:xfrm>
            <a:off x="1657350" y="3219450"/>
            <a:ext cx="29527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b="1" i="0" lang="en-US" sz="1575" u="none" cap="none" strike="noStrike">
                <a:solidFill>
                  <a:srgbClr val="D3922F"/>
                </a:solidFill>
                <a:latin typeface="Verdana"/>
                <a:ea typeface="Verdana"/>
                <a:cs typeface="Verdana"/>
                <a:sym typeface="Verdana"/>
              </a:rPr>
              <a:t>Distância e transporte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9"/>
          <p:cNvSpPr/>
          <p:nvPr/>
        </p:nvSpPr>
        <p:spPr>
          <a:xfrm>
            <a:off x="4762500" y="3219450"/>
            <a:ext cx="6286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0" i="0" lang="en-US" sz="1425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Chegar ao serviço e manter o acompanhamento pode exigir apoio concreto.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9"/>
          <p:cNvSpPr/>
          <p:nvPr/>
        </p:nvSpPr>
        <p:spPr>
          <a:xfrm>
            <a:off x="800100" y="4019550"/>
            <a:ext cx="571500" cy="571500"/>
          </a:xfrm>
          <a:prstGeom prst="ellipse">
            <a:avLst/>
          </a:prstGeom>
          <a:solidFill>
            <a:srgbClr val="2E644E"/>
          </a:solidFill>
          <a:ln cap="flat" cmpd="sng" w="9525">
            <a:solidFill>
              <a:srgbClr val="2E64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9"/>
          <p:cNvSpPr/>
          <p:nvPr/>
        </p:nvSpPr>
        <p:spPr>
          <a:xfrm>
            <a:off x="838200" y="4038600"/>
            <a:ext cx="5143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b="1" i="0" lang="en-US" sz="187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9"/>
          <p:cNvSpPr/>
          <p:nvPr/>
        </p:nvSpPr>
        <p:spPr>
          <a:xfrm>
            <a:off x="1657350" y="4019550"/>
            <a:ext cx="29527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b="1" i="0" lang="en-US" sz="1575" u="none" cap="none" strike="noStrike">
                <a:solidFill>
                  <a:srgbClr val="2E644E"/>
                </a:solidFill>
                <a:latin typeface="Verdana"/>
                <a:ea typeface="Verdana"/>
                <a:cs typeface="Verdana"/>
                <a:sym typeface="Verdana"/>
              </a:rPr>
              <a:t>Língua e comunicação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9"/>
          <p:cNvSpPr/>
          <p:nvPr/>
        </p:nvSpPr>
        <p:spPr>
          <a:xfrm>
            <a:off x="4762500" y="4019550"/>
            <a:ext cx="6286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0" i="0" lang="en-US" sz="1425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Termos técnicos e ausência de mediação podem impedir participação informada.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9"/>
          <p:cNvSpPr/>
          <p:nvPr/>
        </p:nvSpPr>
        <p:spPr>
          <a:xfrm>
            <a:off x="800100" y="4819650"/>
            <a:ext cx="571500" cy="571500"/>
          </a:xfrm>
          <a:prstGeom prst="ellipse">
            <a:avLst/>
          </a:prstGeom>
          <a:solidFill>
            <a:srgbClr val="173E31"/>
          </a:solidFill>
          <a:ln cap="flat" cmpd="sng" w="9525">
            <a:solidFill>
              <a:srgbClr val="173E3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9"/>
          <p:cNvSpPr/>
          <p:nvPr/>
        </p:nvSpPr>
        <p:spPr>
          <a:xfrm>
            <a:off x="838200" y="4838700"/>
            <a:ext cx="5143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b="1" i="0" lang="en-US" sz="187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9"/>
          <p:cNvSpPr/>
          <p:nvPr/>
        </p:nvSpPr>
        <p:spPr>
          <a:xfrm>
            <a:off x="1657350" y="4819650"/>
            <a:ext cx="29527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b="1" i="0" lang="en-US" sz="15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Precarização da rede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9"/>
          <p:cNvSpPr/>
          <p:nvPr/>
        </p:nvSpPr>
        <p:spPr>
          <a:xfrm>
            <a:off x="4762500" y="4819650"/>
            <a:ext cx="6286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0" i="0" lang="en-US" sz="1425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Falta de equipes, recursos e fluxos fragiliza a continuidade do cuidado.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9"/>
          <p:cNvSpPr/>
          <p:nvPr/>
        </p:nvSpPr>
        <p:spPr>
          <a:xfrm>
            <a:off x="1143000" y="5695950"/>
            <a:ext cx="99060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Equidade exige identificar a barreira e modificar o modo de ofertar o serviço.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2"/>
          <p:cNvSpPr/>
          <p:nvPr/>
        </p:nvSpPr>
        <p:spPr>
          <a:xfrm>
            <a:off x="666750" y="304800"/>
            <a:ext cx="8572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CIELE  /  ÉTICA DO ENCONTRO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2"/>
          <p:cNvSpPr/>
          <p:nvPr/>
        </p:nvSpPr>
        <p:spPr>
          <a:xfrm>
            <a:off x="619125" y="514350"/>
            <a:ext cx="990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Articulação das Redes de Políticas Públicas: saúde e direitos dos povos indígenas</a:t>
            </a:r>
            <a:endParaRPr b="1" i="0" sz="2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1" i="0" sz="3800" u="none" cap="none" strike="noStrike">
              <a:solidFill>
                <a:srgbClr val="173E3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40" name="Google Shape;34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1" name="Google Shape;341;p12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2" name="Google Shape;342;p12"/>
          <p:cNvSpPr/>
          <p:nvPr/>
        </p:nvSpPr>
        <p:spPr>
          <a:xfrm>
            <a:off x="666750" y="6410325"/>
            <a:ext cx="98107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Fonte: CFP/CREPOP, 2022, p. 43–47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2"/>
          <p:cNvSpPr/>
          <p:nvPr/>
        </p:nvSpPr>
        <p:spPr>
          <a:xfrm>
            <a:off x="800100" y="1676400"/>
            <a:ext cx="5905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2"/>
          <p:cNvSpPr/>
          <p:nvPr/>
        </p:nvSpPr>
        <p:spPr>
          <a:xfrm>
            <a:off x="1581150" y="1676400"/>
            <a:ext cx="3429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b="1" i="0" lang="en-US" sz="1725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Autorização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2"/>
          <p:cNvSpPr/>
          <p:nvPr/>
        </p:nvSpPr>
        <p:spPr>
          <a:xfrm>
            <a:off x="1581150" y="2133600"/>
            <a:ext cx="4000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Conhecer as instâncias de decisão e combinar a entrada no território.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2"/>
          <p:cNvSpPr/>
          <p:nvPr/>
        </p:nvSpPr>
        <p:spPr>
          <a:xfrm>
            <a:off x="800100" y="2962275"/>
            <a:ext cx="5905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D3922F"/>
                </a:solidFill>
                <a:latin typeface="Verdana"/>
                <a:ea typeface="Verdana"/>
                <a:cs typeface="Verdana"/>
                <a:sym typeface="Verdana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2"/>
          <p:cNvSpPr/>
          <p:nvPr/>
        </p:nvSpPr>
        <p:spPr>
          <a:xfrm>
            <a:off x="1581150" y="2962275"/>
            <a:ext cx="3429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b="1" i="0" lang="en-US" sz="1725" u="none" cap="none" strike="noStrike">
                <a:solidFill>
                  <a:srgbClr val="D3922F"/>
                </a:solidFill>
                <a:latin typeface="Verdana"/>
                <a:ea typeface="Verdana"/>
                <a:cs typeface="Verdana"/>
                <a:sym typeface="Verdana"/>
              </a:rPr>
              <a:t>Comunicação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2"/>
          <p:cNvSpPr/>
          <p:nvPr/>
        </p:nvSpPr>
        <p:spPr>
          <a:xfrm>
            <a:off x="1581150" y="3419475"/>
            <a:ext cx="4000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Usar linguagem acessível e mediação autorizada quando necessária.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2"/>
          <p:cNvSpPr/>
          <p:nvPr/>
        </p:nvSpPr>
        <p:spPr>
          <a:xfrm>
            <a:off x="800100" y="4248150"/>
            <a:ext cx="5905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983C32"/>
                </a:solidFill>
                <a:latin typeface="Verdana"/>
                <a:ea typeface="Verdana"/>
                <a:cs typeface="Verdana"/>
                <a:sym typeface="Verdana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2"/>
          <p:cNvSpPr/>
          <p:nvPr/>
        </p:nvSpPr>
        <p:spPr>
          <a:xfrm>
            <a:off x="1581150" y="4248150"/>
            <a:ext cx="3429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b="1" i="0" lang="en-US" sz="1725" u="none" cap="none" strike="noStrike">
                <a:solidFill>
                  <a:srgbClr val="983C32"/>
                </a:solidFill>
                <a:latin typeface="Verdana"/>
                <a:ea typeface="Verdana"/>
                <a:cs typeface="Verdana"/>
                <a:sym typeface="Verdana"/>
              </a:rPr>
              <a:t>Sigilo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2"/>
          <p:cNvSpPr/>
          <p:nvPr/>
        </p:nvSpPr>
        <p:spPr>
          <a:xfrm>
            <a:off x="1581150" y="4705350"/>
            <a:ext cx="4000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Explicar limites profissionais e compreender conteúdos coletivos ligados à memória e à oralidade.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2"/>
          <p:cNvSpPr/>
          <p:nvPr/>
        </p:nvSpPr>
        <p:spPr>
          <a:xfrm>
            <a:off x="6305550" y="2324100"/>
            <a:ext cx="5905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2E644E"/>
                </a:solidFill>
                <a:latin typeface="Verdana"/>
                <a:ea typeface="Verdana"/>
                <a:cs typeface="Verdana"/>
                <a:sym typeface="Verdana"/>
              </a:rPr>
              <a:t>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12"/>
          <p:cNvSpPr/>
          <p:nvPr/>
        </p:nvSpPr>
        <p:spPr>
          <a:xfrm>
            <a:off x="7086600" y="2324100"/>
            <a:ext cx="3429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b="1" i="0" lang="en-US" sz="1725" u="none" cap="none" strike="noStrike">
                <a:solidFill>
                  <a:srgbClr val="2E644E"/>
                </a:solidFill>
                <a:latin typeface="Verdana"/>
                <a:ea typeface="Verdana"/>
                <a:cs typeface="Verdana"/>
                <a:sym typeface="Verdana"/>
              </a:rPr>
              <a:t>Vínculo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2"/>
          <p:cNvSpPr/>
          <p:nvPr/>
        </p:nvSpPr>
        <p:spPr>
          <a:xfrm>
            <a:off x="7086600" y="2781300"/>
            <a:ext cx="4000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Aceitar que a confiança se constrói com tempo, presença e coerência.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2"/>
          <p:cNvSpPr/>
          <p:nvPr/>
        </p:nvSpPr>
        <p:spPr>
          <a:xfrm>
            <a:off x="6305550" y="3905250"/>
            <a:ext cx="5905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05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2"/>
          <p:cNvSpPr/>
          <p:nvPr/>
        </p:nvSpPr>
        <p:spPr>
          <a:xfrm>
            <a:off x="7086600" y="3905250"/>
            <a:ext cx="3429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b="1" i="0" lang="en-US" sz="172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Avaliação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2"/>
          <p:cNvSpPr/>
          <p:nvPr/>
        </p:nvSpPr>
        <p:spPr>
          <a:xfrm>
            <a:off x="7086600" y="4362450"/>
            <a:ext cx="4000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Verificar validade cultural dos instrumentos e não naturalizar padrões externos.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8" name="Google Shape;358;p12"/>
          <p:cNvCxnSpPr/>
          <p:nvPr/>
        </p:nvCxnSpPr>
        <p:spPr>
          <a:xfrm>
            <a:off x="5905500" y="1695450"/>
            <a:ext cx="0" cy="3905250"/>
          </a:xfrm>
          <a:prstGeom prst="straightConnector1">
            <a:avLst/>
          </a:prstGeom>
          <a:noFill/>
          <a:ln cap="flat" cmpd="sng" w="19050">
            <a:solidFill>
              <a:srgbClr val="CDBEA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9" name="Google Shape;359;p12"/>
          <p:cNvSpPr/>
          <p:nvPr/>
        </p:nvSpPr>
        <p:spPr>
          <a:xfrm>
            <a:off x="6667500" y="5391150"/>
            <a:ext cx="40957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b="1" i="0" lang="en-US" sz="1575" u="none" cap="none" strike="noStrike">
                <a:solidFill>
                  <a:srgbClr val="983C32"/>
                </a:solidFill>
                <a:latin typeface="Verdana"/>
                <a:ea typeface="Verdana"/>
                <a:cs typeface="Verdana"/>
                <a:sym typeface="Verdana"/>
              </a:rPr>
              <a:t>A comunidade define o que pode ser compartilhado e com quem.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0"/>
          <p:cNvSpPr/>
          <p:nvPr/>
        </p:nvSpPr>
        <p:spPr>
          <a:xfrm>
            <a:off x="666750" y="304800"/>
            <a:ext cx="8572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CIELE  /  EVIDÊNCIA CIENTÍFICA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10"/>
          <p:cNvSpPr/>
          <p:nvPr/>
        </p:nvSpPr>
        <p:spPr>
          <a:xfrm>
            <a:off x="666750" y="685800"/>
            <a:ext cx="990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rPr b="1" i="0" lang="en-US" sz="27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Discriminação nos serviços de saúde: dado relevante, leitura cuidadosa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7" name="Google Shape;36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8" name="Google Shape;368;p10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9" name="Google Shape;369;p10"/>
          <p:cNvSpPr/>
          <p:nvPr/>
        </p:nvSpPr>
        <p:spPr>
          <a:xfrm>
            <a:off x="666750" y="6410325"/>
            <a:ext cx="98107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Fonte: Albuquerque, Flores-Quispe e Tomasi, Ciência &amp; Saúde Coletiva, 2026; dados da PNS 2013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70" name="Google Shape;370;p10"/>
          <p:cNvGraphicFramePr/>
          <p:nvPr/>
        </p:nvGraphicFramePr>
        <p:xfrm>
          <a:off x="819150" y="1809750"/>
          <a:ext cx="5334000" cy="3333750"/>
        </p:xfrm>
        <a:graphic>
          <a:graphicData uri="http://schemas.openxmlformats.org/drawingml/2006/chart">
            <c:chart r:id="rId4"/>
          </a:graphicData>
        </a:graphic>
      </p:graphicFrame>
      <p:sp>
        <p:nvSpPr>
          <p:cNvPr id="371" name="Google Shape;371;p10"/>
          <p:cNvSpPr/>
          <p:nvPr/>
        </p:nvSpPr>
        <p:spPr>
          <a:xfrm>
            <a:off x="6743700" y="1866900"/>
            <a:ext cx="428625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b="1" i="0" lang="en-US" sz="15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O estudo analisou 44.001 adultos que haviam realizado consulta médica no período considerado.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2" name="Google Shape;372;p10"/>
          <p:cNvCxnSpPr/>
          <p:nvPr/>
        </p:nvCxnSpPr>
        <p:spPr>
          <a:xfrm>
            <a:off x="6743700" y="3009900"/>
            <a:ext cx="3524250" cy="0"/>
          </a:xfrm>
          <a:prstGeom prst="straightConnector1">
            <a:avLst/>
          </a:prstGeom>
          <a:noFill/>
          <a:ln cap="flat" cmpd="sng" w="38100">
            <a:solidFill>
              <a:srgbClr val="D3922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3" name="Google Shape;373;p10"/>
          <p:cNvSpPr/>
          <p:nvPr/>
        </p:nvSpPr>
        <p:spPr>
          <a:xfrm>
            <a:off x="6743700" y="3238500"/>
            <a:ext cx="40005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Limite essencial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10"/>
          <p:cNvSpPr/>
          <p:nvPr/>
        </p:nvSpPr>
        <p:spPr>
          <a:xfrm>
            <a:off x="6743700" y="3733800"/>
            <a:ext cx="4286250" cy="12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A categoria da pesquisa reuniu pessoas amarelas e indígenas. O percentual de 18,2% não pode ser atribuído isoladamente aos povos indígenas.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0"/>
          <p:cNvSpPr/>
          <p:nvPr/>
        </p:nvSpPr>
        <p:spPr>
          <a:xfrm>
            <a:off x="6743700" y="5219700"/>
            <a:ext cx="428625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983C32"/>
                </a:solidFill>
                <a:latin typeface="Verdana"/>
                <a:ea typeface="Verdana"/>
                <a:cs typeface="Verdana"/>
                <a:sym typeface="Verdana"/>
              </a:rPr>
              <a:t>O dado sinaliza desigualdade e sustenta a necessidade de investigar barreiras locais.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4"/>
          <p:cNvSpPr/>
          <p:nvPr/>
        </p:nvSpPr>
        <p:spPr>
          <a:xfrm>
            <a:off x="666750" y="304800"/>
            <a:ext cx="8572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CIELE /  REDE DE CUIDADO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4"/>
          <p:cNvSpPr/>
          <p:nvPr/>
        </p:nvSpPr>
        <p:spPr>
          <a:xfrm>
            <a:off x="666750" y="685800"/>
            <a:ext cx="990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rPr b="1" i="0" lang="en-US" sz="27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Da escuta ao acompanhamento: cinco movimentos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3" name="Google Shape;38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4" name="Google Shape;384;p14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5" name="Google Shape;385;p14"/>
          <p:cNvSpPr/>
          <p:nvPr/>
        </p:nvSpPr>
        <p:spPr>
          <a:xfrm>
            <a:off x="666750" y="6410325"/>
            <a:ext cx="98107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Fontes: materiais do grupo; CFP/CREPOP, 2022, p. 127–135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14"/>
          <p:cNvSpPr/>
          <p:nvPr/>
        </p:nvSpPr>
        <p:spPr>
          <a:xfrm>
            <a:off x="10572750" y="6410325"/>
            <a:ext cx="5905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14"/>
          <p:cNvSpPr/>
          <p:nvPr/>
        </p:nvSpPr>
        <p:spPr>
          <a:xfrm>
            <a:off x="857250" y="1809750"/>
            <a:ext cx="628650" cy="628650"/>
          </a:xfrm>
          <a:prstGeom prst="ellipse">
            <a:avLst/>
          </a:prstGeom>
          <a:solidFill>
            <a:srgbClr val="B95B3F"/>
          </a:solidFill>
          <a:ln cap="flat" cmpd="sng" w="9525">
            <a:solidFill>
              <a:srgbClr val="B95B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14"/>
          <p:cNvSpPr/>
          <p:nvPr/>
        </p:nvSpPr>
        <p:spPr>
          <a:xfrm>
            <a:off x="895350" y="1885950"/>
            <a:ext cx="5524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14"/>
          <p:cNvSpPr/>
          <p:nvPr/>
        </p:nvSpPr>
        <p:spPr>
          <a:xfrm>
            <a:off x="742950" y="2647950"/>
            <a:ext cx="1676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Acolher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14"/>
          <p:cNvSpPr/>
          <p:nvPr/>
        </p:nvSpPr>
        <p:spPr>
          <a:xfrm>
            <a:off x="609600" y="3181350"/>
            <a:ext cx="1981200" cy="1047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Escutar sem estereótipos e reconhecer a demanda.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1" name="Google Shape;391;p14"/>
          <p:cNvCxnSpPr/>
          <p:nvPr/>
        </p:nvCxnSpPr>
        <p:spPr>
          <a:xfrm>
            <a:off x="1562100" y="2124075"/>
            <a:ext cx="1428750" cy="0"/>
          </a:xfrm>
          <a:prstGeom prst="straightConnector1">
            <a:avLst/>
          </a:prstGeom>
          <a:noFill/>
          <a:ln cap="flat" cmpd="sng" w="28575">
            <a:solidFill>
              <a:srgbClr val="B7AA9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2" name="Google Shape;392;p14"/>
          <p:cNvSpPr/>
          <p:nvPr/>
        </p:nvSpPr>
        <p:spPr>
          <a:xfrm>
            <a:off x="3048000" y="1809750"/>
            <a:ext cx="628650" cy="628650"/>
          </a:xfrm>
          <a:prstGeom prst="ellipse">
            <a:avLst/>
          </a:prstGeom>
          <a:solidFill>
            <a:srgbClr val="D3922F"/>
          </a:solidFill>
          <a:ln cap="flat" cmpd="sng" w="9525">
            <a:solidFill>
              <a:srgbClr val="D392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14"/>
          <p:cNvSpPr/>
          <p:nvPr/>
        </p:nvSpPr>
        <p:spPr>
          <a:xfrm>
            <a:off x="3086100" y="1885950"/>
            <a:ext cx="5524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14"/>
          <p:cNvSpPr/>
          <p:nvPr/>
        </p:nvSpPr>
        <p:spPr>
          <a:xfrm>
            <a:off x="2933700" y="2647950"/>
            <a:ext cx="1676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D3922F"/>
                </a:solidFill>
                <a:latin typeface="Verdana"/>
                <a:ea typeface="Verdana"/>
                <a:cs typeface="Verdana"/>
                <a:sym typeface="Verdana"/>
              </a:rPr>
              <a:t>Compreender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14"/>
          <p:cNvSpPr/>
          <p:nvPr/>
        </p:nvSpPr>
        <p:spPr>
          <a:xfrm>
            <a:off x="2800350" y="3181350"/>
            <a:ext cx="1981200" cy="1047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Relacionar sentidos, condições de vida e território.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6" name="Google Shape;396;p14"/>
          <p:cNvCxnSpPr/>
          <p:nvPr/>
        </p:nvCxnSpPr>
        <p:spPr>
          <a:xfrm>
            <a:off x="3752850" y="2124075"/>
            <a:ext cx="1428750" cy="0"/>
          </a:xfrm>
          <a:prstGeom prst="straightConnector1">
            <a:avLst/>
          </a:prstGeom>
          <a:noFill/>
          <a:ln cap="flat" cmpd="sng" w="28575">
            <a:solidFill>
              <a:srgbClr val="B7AA9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7" name="Google Shape;397;p14"/>
          <p:cNvSpPr/>
          <p:nvPr/>
        </p:nvSpPr>
        <p:spPr>
          <a:xfrm>
            <a:off x="5238750" y="1809750"/>
            <a:ext cx="628650" cy="628650"/>
          </a:xfrm>
          <a:prstGeom prst="ellipse">
            <a:avLst/>
          </a:prstGeom>
          <a:solidFill>
            <a:srgbClr val="2E644E"/>
          </a:solidFill>
          <a:ln cap="flat" cmpd="sng" w="9525">
            <a:solidFill>
              <a:srgbClr val="2E64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14"/>
          <p:cNvSpPr/>
          <p:nvPr/>
        </p:nvSpPr>
        <p:spPr>
          <a:xfrm>
            <a:off x="5276850" y="1885950"/>
            <a:ext cx="5524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14"/>
          <p:cNvSpPr/>
          <p:nvPr/>
        </p:nvSpPr>
        <p:spPr>
          <a:xfrm>
            <a:off x="5124450" y="2647950"/>
            <a:ext cx="1676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2E644E"/>
                </a:solidFill>
                <a:latin typeface="Verdana"/>
                <a:ea typeface="Verdana"/>
                <a:cs typeface="Verdana"/>
                <a:sym typeface="Verdana"/>
              </a:rPr>
              <a:t>Pactuar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14"/>
          <p:cNvSpPr/>
          <p:nvPr/>
        </p:nvSpPr>
        <p:spPr>
          <a:xfrm>
            <a:off x="4991100" y="3181350"/>
            <a:ext cx="1981200" cy="1047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Definir objetivos com a pessoa, família e comunidade.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1" name="Google Shape;401;p14"/>
          <p:cNvCxnSpPr/>
          <p:nvPr/>
        </p:nvCxnSpPr>
        <p:spPr>
          <a:xfrm>
            <a:off x="5943600" y="2124075"/>
            <a:ext cx="1428750" cy="0"/>
          </a:xfrm>
          <a:prstGeom prst="straightConnector1">
            <a:avLst/>
          </a:prstGeom>
          <a:noFill/>
          <a:ln cap="flat" cmpd="sng" w="28575">
            <a:solidFill>
              <a:srgbClr val="B7AA9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2" name="Google Shape;402;p14"/>
          <p:cNvSpPr/>
          <p:nvPr/>
        </p:nvSpPr>
        <p:spPr>
          <a:xfrm>
            <a:off x="7429500" y="1809750"/>
            <a:ext cx="628650" cy="628650"/>
          </a:xfrm>
          <a:prstGeom prst="ellipse">
            <a:avLst/>
          </a:prstGeom>
          <a:solidFill>
            <a:srgbClr val="983C32"/>
          </a:solidFill>
          <a:ln cap="flat" cmpd="sng" w="9525">
            <a:solidFill>
              <a:srgbClr val="983C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14"/>
          <p:cNvSpPr/>
          <p:nvPr/>
        </p:nvSpPr>
        <p:spPr>
          <a:xfrm>
            <a:off x="7467600" y="1885950"/>
            <a:ext cx="5524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14"/>
          <p:cNvSpPr/>
          <p:nvPr/>
        </p:nvSpPr>
        <p:spPr>
          <a:xfrm>
            <a:off x="7315200" y="2647950"/>
            <a:ext cx="1676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983C32"/>
                </a:solidFill>
                <a:latin typeface="Verdana"/>
                <a:ea typeface="Verdana"/>
                <a:cs typeface="Verdana"/>
                <a:sym typeface="Verdana"/>
              </a:rPr>
              <a:t>Articular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4"/>
          <p:cNvSpPr/>
          <p:nvPr/>
        </p:nvSpPr>
        <p:spPr>
          <a:xfrm>
            <a:off x="7181850" y="3181350"/>
            <a:ext cx="1981200" cy="1047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Acionar o serviço responsável e apoiar o acesso real.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6" name="Google Shape;406;p14"/>
          <p:cNvCxnSpPr/>
          <p:nvPr/>
        </p:nvCxnSpPr>
        <p:spPr>
          <a:xfrm>
            <a:off x="8134350" y="2124075"/>
            <a:ext cx="1428750" cy="0"/>
          </a:xfrm>
          <a:prstGeom prst="straightConnector1">
            <a:avLst/>
          </a:prstGeom>
          <a:noFill/>
          <a:ln cap="flat" cmpd="sng" w="28575">
            <a:solidFill>
              <a:srgbClr val="B7AA9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7" name="Google Shape;407;p14"/>
          <p:cNvSpPr/>
          <p:nvPr/>
        </p:nvSpPr>
        <p:spPr>
          <a:xfrm>
            <a:off x="9620250" y="1809750"/>
            <a:ext cx="628650" cy="628650"/>
          </a:xfrm>
          <a:prstGeom prst="ellipse">
            <a:avLst/>
          </a:prstGeom>
          <a:solidFill>
            <a:srgbClr val="173E31"/>
          </a:solidFill>
          <a:ln cap="flat" cmpd="sng" w="9525">
            <a:solidFill>
              <a:srgbClr val="173E3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14"/>
          <p:cNvSpPr/>
          <p:nvPr/>
        </p:nvSpPr>
        <p:spPr>
          <a:xfrm>
            <a:off x="9658350" y="1885950"/>
            <a:ext cx="5524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14"/>
          <p:cNvSpPr/>
          <p:nvPr/>
        </p:nvSpPr>
        <p:spPr>
          <a:xfrm>
            <a:off x="9505950" y="2647950"/>
            <a:ext cx="1676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Acompanhar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4"/>
          <p:cNvSpPr/>
          <p:nvPr/>
        </p:nvSpPr>
        <p:spPr>
          <a:xfrm>
            <a:off x="9372600" y="3181350"/>
            <a:ext cx="1981200" cy="1047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Confirmar atendimento, retorno e ajustes necessários.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4"/>
          <p:cNvSpPr/>
          <p:nvPr/>
        </p:nvSpPr>
        <p:spPr>
          <a:xfrm>
            <a:off x="1809750" y="4819650"/>
            <a:ext cx="8572500" cy="914400"/>
          </a:xfrm>
          <a:prstGeom prst="roundRect">
            <a:avLst>
              <a:gd fmla="val 8333" name="adj"/>
            </a:avLst>
          </a:prstGeom>
          <a:solidFill>
            <a:srgbClr val="E7DDCB"/>
          </a:solidFill>
          <a:ln cap="flat" cmpd="sng" w="9525">
            <a:solidFill>
              <a:srgbClr val="CCBD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14"/>
          <p:cNvSpPr/>
          <p:nvPr/>
        </p:nvSpPr>
        <p:spPr>
          <a:xfrm>
            <a:off x="2343150" y="5029200"/>
            <a:ext cx="75057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Continuidade significa que a pessoa não desaparece entre um encaminhamento e outro.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3E31"/>
        </a:soli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1"/>
          <p:cNvSpPr/>
          <p:nvPr/>
        </p:nvSpPr>
        <p:spPr>
          <a:xfrm>
            <a:off x="0" y="0"/>
            <a:ext cx="247650" cy="6858000"/>
          </a:xfrm>
          <a:prstGeom prst="rect">
            <a:avLst/>
          </a:prstGeom>
          <a:solidFill>
            <a:srgbClr val="B95B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31"/>
          <p:cNvSpPr/>
          <p:nvPr/>
        </p:nvSpPr>
        <p:spPr>
          <a:xfrm>
            <a:off x="742950" y="351063"/>
            <a:ext cx="6588578" cy="1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QUEM GARANTE OS DIREITOS DE DANIEL?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25"/>
              <a:buFont typeface="Arial"/>
              <a:buNone/>
            </a:pPr>
            <a:r>
              <a:t/>
            </a:r>
            <a:endParaRPr b="1" i="0" sz="3525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“Como as referências técnicas do CREPOP/CFP e as orientações da FUNAI podem guiar a atuação da Psicologia no atendimento a Daniel, garantindo o respeito à sua identidade indígena, aos seus direitos e à sua cultura?”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31"/>
          <p:cNvSpPr/>
          <p:nvPr/>
        </p:nvSpPr>
        <p:spPr>
          <a:xfrm>
            <a:off x="6746421" y="6379029"/>
            <a:ext cx="68580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Paulo  ·  Lucimara  ·  Glauciele  ·  Luiz  ·  Raquel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31"/>
          <p:cNvSpPr/>
          <p:nvPr/>
        </p:nvSpPr>
        <p:spPr>
          <a:xfrm>
            <a:off x="742950" y="4762500"/>
            <a:ext cx="590550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2" name="Google Shape;422;p31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6E8D7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3" name="Google Shape;423;p31"/>
          <p:cNvSpPr/>
          <p:nvPr/>
        </p:nvSpPr>
        <p:spPr>
          <a:xfrm>
            <a:off x="742950" y="2388053"/>
            <a:ext cx="642937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4" name="Google Shape;42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0747" y="708356"/>
            <a:ext cx="3943553" cy="4788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88475" y="98976"/>
            <a:ext cx="749825" cy="845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"/>
          <p:cNvSpPr txBox="1"/>
          <p:nvPr/>
        </p:nvSpPr>
        <p:spPr>
          <a:xfrm>
            <a:off x="666598" y="304495"/>
            <a:ext cx="8572500" cy="2651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LUIZ  /  1. QUAL É O DOCUMENTO?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5"/>
          <p:cNvSpPr txBox="1"/>
          <p:nvPr/>
        </p:nvSpPr>
        <p:spPr>
          <a:xfrm>
            <a:off x="666598" y="685800"/>
            <a:ext cx="98755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rPr b="1" i="0" lang="en-US" sz="27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Qual é o documento analisado?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3" name="Google Shape;433;p5"/>
          <p:cNvCxnSpPr/>
          <p:nvPr/>
        </p:nvCxnSpPr>
        <p:spPr>
          <a:xfrm>
            <a:off x="647395" y="6353251"/>
            <a:ext cx="10896905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4" name="Google Shape;434;p5"/>
          <p:cNvSpPr txBox="1"/>
          <p:nvPr/>
        </p:nvSpPr>
        <p:spPr>
          <a:xfrm>
            <a:off x="666598" y="6409944"/>
            <a:ext cx="98115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Fonte: CFP/CREPOP, 2022, p. 6–28; CFP/CREPOP, 2024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5"/>
          <p:cNvSpPr/>
          <p:nvPr/>
        </p:nvSpPr>
        <p:spPr>
          <a:xfrm>
            <a:off x="667512" y="1572768"/>
            <a:ext cx="4892040" cy="2395728"/>
          </a:xfrm>
          <a:prstGeom prst="roundRect">
            <a:avLst>
              <a:gd fmla="val 6000" name="adj"/>
            </a:avLst>
          </a:prstGeom>
          <a:solidFill>
            <a:srgbClr val="173E31"/>
          </a:solidFill>
          <a:ln>
            <a:noFill/>
          </a:ln>
        </p:spPr>
        <p:txBody>
          <a:bodyPr anchorCtr="0" anchor="t" bIns="182875" lIns="274300" spcFirstLastPara="1" rIns="274300" wrap="square" tIns="237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E5B64A"/>
                </a:solidFill>
                <a:latin typeface="Verdana"/>
                <a:ea typeface="Verdana"/>
                <a:cs typeface="Verdana"/>
                <a:sym typeface="Verdana"/>
              </a:rPr>
              <a:t>REFERÊNCIA TÉCNICA · CREPOP/CFP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Referências Técnicas para Atuação de Psicólogas(os) junto aos Povos Indígenas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1ª ed. 2022</a:t>
            </a:r>
            <a:r>
              <a:rPr b="0" i="0" lang="en-US" sz="1200" u="none" cap="none" strike="noStrike">
                <a:solidFill>
                  <a:srgbClr val="DCE8E1"/>
                </a:solidFill>
                <a:latin typeface="Verdana"/>
                <a:ea typeface="Verdana"/>
                <a:cs typeface="Verdana"/>
                <a:sym typeface="Verdana"/>
              </a:rPr>
              <a:t> · 224 páginas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2ª ed. revisada 2024</a:t>
            </a:r>
            <a:r>
              <a:rPr b="0" i="0" lang="en-US" sz="1200" u="none" cap="none" strike="noStrike">
                <a:solidFill>
                  <a:srgbClr val="DCE8E1"/>
                </a:solidFill>
                <a:latin typeface="Verdana"/>
                <a:ea typeface="Verdana"/>
                <a:cs typeface="Verdana"/>
                <a:sym typeface="Verdana"/>
              </a:rPr>
              <a:t> · Nota Técnica e Anexo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DCE8E1"/>
                </a:solidFill>
                <a:latin typeface="Verdana"/>
                <a:ea typeface="Verdana"/>
                <a:cs typeface="Verdana"/>
                <a:sym typeface="Verdana"/>
              </a:rPr>
              <a:t>Comissão ad hoc majoritariamente indígena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6" name="Google Shape;436;p5"/>
          <p:cNvCxnSpPr/>
          <p:nvPr/>
        </p:nvCxnSpPr>
        <p:spPr>
          <a:xfrm>
            <a:off x="822960" y="4443984"/>
            <a:ext cx="4572000" cy="0"/>
          </a:xfrm>
          <a:prstGeom prst="straightConnector1">
            <a:avLst/>
          </a:prstGeom>
          <a:noFill/>
          <a:ln cap="flat" cmpd="sng" w="2857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7" name="Google Shape;437;p5"/>
          <p:cNvSpPr/>
          <p:nvPr/>
        </p:nvSpPr>
        <p:spPr>
          <a:xfrm>
            <a:off x="685800" y="4297680"/>
            <a:ext cx="292608" cy="292608"/>
          </a:xfrm>
          <a:prstGeom prst="ellipse">
            <a:avLst/>
          </a:prstGeom>
          <a:solidFill>
            <a:srgbClr val="B95B3F"/>
          </a:solidFill>
          <a:ln cap="flat" cmpd="sng" w="38100">
            <a:solidFill>
              <a:srgbClr val="F6F0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5"/>
          <p:cNvSpPr txBox="1"/>
          <p:nvPr/>
        </p:nvSpPr>
        <p:spPr>
          <a:xfrm>
            <a:off x="667512" y="4681728"/>
            <a:ext cx="118872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8º CNP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Categoria pede a referência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5"/>
          <p:cNvSpPr/>
          <p:nvPr/>
        </p:nvSpPr>
        <p:spPr>
          <a:xfrm>
            <a:off x="1938528" y="4297680"/>
            <a:ext cx="292608" cy="292608"/>
          </a:xfrm>
          <a:prstGeom prst="ellipse">
            <a:avLst/>
          </a:prstGeom>
          <a:solidFill>
            <a:srgbClr val="D3922F"/>
          </a:solidFill>
          <a:ln cap="flat" cmpd="sng" w="38100">
            <a:solidFill>
              <a:srgbClr val="F6F0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5"/>
          <p:cNvSpPr txBox="1"/>
          <p:nvPr/>
        </p:nvSpPr>
        <p:spPr>
          <a:xfrm>
            <a:off x="1920240" y="4681728"/>
            <a:ext cx="118872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2021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Consulta pública: ~300 p. de contribuições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5"/>
          <p:cNvSpPr/>
          <p:nvPr/>
        </p:nvSpPr>
        <p:spPr>
          <a:xfrm>
            <a:off x="3191256" y="4297680"/>
            <a:ext cx="292608" cy="292608"/>
          </a:xfrm>
          <a:prstGeom prst="ellipse">
            <a:avLst/>
          </a:prstGeom>
          <a:solidFill>
            <a:srgbClr val="2E644E"/>
          </a:solidFill>
          <a:ln cap="flat" cmpd="sng" w="38100">
            <a:solidFill>
              <a:srgbClr val="F6F0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5"/>
          <p:cNvSpPr txBox="1"/>
          <p:nvPr/>
        </p:nvSpPr>
        <p:spPr>
          <a:xfrm>
            <a:off x="3172968" y="4681728"/>
            <a:ext cx="118872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2022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Publicação da 1ª edição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5"/>
          <p:cNvSpPr/>
          <p:nvPr/>
        </p:nvSpPr>
        <p:spPr>
          <a:xfrm>
            <a:off x="4443984" y="4297680"/>
            <a:ext cx="292608" cy="292608"/>
          </a:xfrm>
          <a:prstGeom prst="ellipse">
            <a:avLst/>
          </a:prstGeom>
          <a:solidFill>
            <a:srgbClr val="173E31"/>
          </a:solidFill>
          <a:ln cap="flat" cmpd="sng" w="38100">
            <a:solidFill>
              <a:srgbClr val="F6F0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5"/>
          <p:cNvSpPr txBox="1"/>
          <p:nvPr/>
        </p:nvSpPr>
        <p:spPr>
          <a:xfrm>
            <a:off x="4425696" y="4681728"/>
            <a:ext cx="118872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2024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Nota Técnica (ATL) e 2ª edição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5"/>
          <p:cNvSpPr txBox="1"/>
          <p:nvPr/>
        </p:nvSpPr>
        <p:spPr>
          <a:xfrm>
            <a:off x="5989320" y="1481328"/>
            <a:ext cx="50292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QUATRO EIXOS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5"/>
          <p:cNvSpPr/>
          <p:nvPr/>
        </p:nvSpPr>
        <p:spPr>
          <a:xfrm>
            <a:off x="5989320" y="1783080"/>
            <a:ext cx="2468880" cy="1280160"/>
          </a:xfrm>
          <a:prstGeom prst="roundRect">
            <a:avLst>
              <a:gd fmla="val 7000" name="adj"/>
            </a:avLst>
          </a:prstGeom>
          <a:solidFill>
            <a:srgbClr val="F3E6D4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09725" lIns="182875" spcFirstLastPara="1" rIns="146300" wrap="square" tIns="1463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EIXO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Dimensão ético-política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Compromisso social, marcos legais, Bem Viver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5"/>
          <p:cNvSpPr/>
          <p:nvPr/>
        </p:nvSpPr>
        <p:spPr>
          <a:xfrm>
            <a:off x="8604504" y="1783080"/>
            <a:ext cx="2468880" cy="1280160"/>
          </a:xfrm>
          <a:prstGeom prst="roundRect">
            <a:avLst>
              <a:gd fmla="val 7000" name="adj"/>
            </a:avLst>
          </a:prstGeom>
          <a:solidFill>
            <a:srgbClr val="F3E6D4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09725" lIns="182875" spcFirstLastPara="1" rIns="146300" wrap="square" tIns="1463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D3922F"/>
                </a:solidFill>
                <a:latin typeface="Verdana"/>
                <a:ea typeface="Verdana"/>
                <a:cs typeface="Verdana"/>
                <a:sym typeface="Verdana"/>
              </a:rPr>
              <a:t>EIXO 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Psicologia e povos indígenas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Corpo, pessoa e subjetividades indígenas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5"/>
          <p:cNvSpPr/>
          <p:nvPr/>
        </p:nvSpPr>
        <p:spPr>
          <a:xfrm>
            <a:off x="5989320" y="3200400"/>
            <a:ext cx="2468880" cy="1280160"/>
          </a:xfrm>
          <a:prstGeom prst="roundRect">
            <a:avLst>
              <a:gd fmla="val 7000" name="adj"/>
            </a:avLst>
          </a:prstGeom>
          <a:solidFill>
            <a:srgbClr val="E8EFEA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09725" lIns="182875" spcFirstLastPara="1" rIns="146300" wrap="square" tIns="1463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2E644E"/>
                </a:solidFill>
                <a:latin typeface="Verdana"/>
                <a:ea typeface="Verdana"/>
                <a:cs typeface="Verdana"/>
                <a:sym typeface="Verdana"/>
              </a:rPr>
              <a:t>EIXO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Atuação da Psicologia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Clínica ampliada, escuta política, rede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5"/>
          <p:cNvSpPr/>
          <p:nvPr/>
        </p:nvSpPr>
        <p:spPr>
          <a:xfrm>
            <a:off x="8604504" y="3200400"/>
            <a:ext cx="2468880" cy="1280160"/>
          </a:xfrm>
          <a:prstGeom prst="roundRect">
            <a:avLst>
              <a:gd fmla="val 7000" name="adj"/>
            </a:avLst>
          </a:prstGeom>
          <a:solidFill>
            <a:srgbClr val="E8EFEA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09725" lIns="182875" spcFirstLastPara="1" rIns="146300" wrap="square" tIns="1463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EIXO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Bioética na formação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Ensino, pesquisa e permanência indígena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5"/>
          <p:cNvSpPr/>
          <p:nvPr/>
        </p:nvSpPr>
        <p:spPr>
          <a:xfrm>
            <a:off x="5989320" y="4736592"/>
            <a:ext cx="5084064" cy="868680"/>
          </a:xfrm>
          <a:prstGeom prst="roundRect">
            <a:avLst>
              <a:gd fmla="val 10000" name="adj"/>
            </a:avLst>
          </a:prstGeom>
          <a:solidFill>
            <a:srgbClr val="E7DDCB"/>
          </a:solidFill>
          <a:ln>
            <a:noFill/>
          </a:ln>
        </p:spPr>
        <p:txBody>
          <a:bodyPr anchorCtr="0" anchor="ctr" bIns="109725" lIns="201150" spcFirstLastPara="1" rIns="201150" wrap="square" tIns="1097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Escrito na </a:t>
            </a:r>
            <a:r>
              <a:rPr b="1" i="0" lang="en-US" sz="1200" u="none" cap="none" strike="noStrike">
                <a:solidFill>
                  <a:srgbClr val="983C32"/>
                </a:solidFill>
                <a:latin typeface="Verdana"/>
                <a:ea typeface="Verdana"/>
                <a:cs typeface="Verdana"/>
                <a:sym typeface="Verdana"/>
              </a:rPr>
              <a:t>primeira pessoa do plural</a:t>
            </a:r>
            <a:r>
              <a:rPr b="0" i="0" lang="en-US" sz="12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, o texto rompe com a impessoalidade científica para fazer ecoar as vozes de diferentes povos.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1" name="Google Shape;45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13"/>
          <p:cNvSpPr txBox="1"/>
          <p:nvPr/>
        </p:nvSpPr>
        <p:spPr>
          <a:xfrm>
            <a:off x="666598" y="304495"/>
            <a:ext cx="8572500" cy="2651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LUIZ  /  2. POPULAÇÃO E POLÍTICAS PÚBLICAS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13"/>
          <p:cNvSpPr txBox="1"/>
          <p:nvPr/>
        </p:nvSpPr>
        <p:spPr>
          <a:xfrm>
            <a:off x="666598" y="685800"/>
            <a:ext cx="98755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rPr b="1" i="0" lang="en-US" sz="27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Uma referência transversal a várias políticas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9" name="Google Shape;459;p13"/>
          <p:cNvCxnSpPr/>
          <p:nvPr/>
        </p:nvCxnSpPr>
        <p:spPr>
          <a:xfrm>
            <a:off x="647395" y="6353251"/>
            <a:ext cx="10896905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0" name="Google Shape;460;p13"/>
          <p:cNvSpPr txBox="1"/>
          <p:nvPr/>
        </p:nvSpPr>
        <p:spPr>
          <a:xfrm>
            <a:off x="666598" y="6409944"/>
            <a:ext cx="98115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Fonte: CFP/CREPOP, 2022, p. 33–39; 49–65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13"/>
          <p:cNvSpPr/>
          <p:nvPr/>
        </p:nvSpPr>
        <p:spPr>
          <a:xfrm>
            <a:off x="667512" y="1536192"/>
            <a:ext cx="10835640" cy="566928"/>
          </a:xfrm>
          <a:prstGeom prst="roundRect">
            <a:avLst>
              <a:gd fmla="val 12000" name="adj"/>
            </a:avLst>
          </a:prstGeom>
          <a:solidFill>
            <a:srgbClr val="E8EFEA"/>
          </a:solidFill>
          <a:ln cap="flat" cmpd="sng" w="9525">
            <a:solidFill>
              <a:srgbClr val="C8D8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3150" lIns="228600" spcFirstLastPara="1" rIns="228600" wrap="square" tIns="7315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População: </a:t>
            </a:r>
            <a:r>
              <a:rPr b="0" i="0" lang="en-US" sz="13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povos indígenas nas aldeias e nas cidades, com línguas e histórias próprias. Não existe “índio genérico”.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13"/>
          <p:cNvSpPr/>
          <p:nvPr/>
        </p:nvSpPr>
        <p:spPr>
          <a:xfrm>
            <a:off x="667512" y="2331720"/>
            <a:ext cx="2331720" cy="3246120"/>
          </a:xfrm>
          <a:prstGeom prst="roundRect">
            <a:avLst>
              <a:gd fmla="val 5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37150" lIns="201150" spcFirstLastPara="1" rIns="182875" wrap="square" tIns="228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2E644E"/>
                </a:solidFill>
                <a:latin typeface="Verdana"/>
                <a:ea typeface="Verdana"/>
                <a:cs typeface="Verdana"/>
                <a:sym typeface="Verdana"/>
              </a:rPr>
              <a:t>Saúde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•  Subsistema de Saúde Indígena (Lei Arouca)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•  PNASPI e DSEIs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•  SESAI, CASAIs e polos-base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13"/>
          <p:cNvSpPr/>
          <p:nvPr/>
        </p:nvSpPr>
        <p:spPr>
          <a:xfrm>
            <a:off x="3200400" y="2331720"/>
            <a:ext cx="2331720" cy="3246120"/>
          </a:xfrm>
          <a:prstGeom prst="roundRect">
            <a:avLst>
              <a:gd fmla="val 5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37150" lIns="201150" spcFirstLastPara="1" rIns="182875" wrap="square" tIns="228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D3922F"/>
                </a:solidFill>
                <a:latin typeface="Verdana"/>
                <a:ea typeface="Verdana"/>
                <a:cs typeface="Verdana"/>
                <a:sym typeface="Verdana"/>
              </a:rPr>
              <a:t>Educação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•  Educação escolar indígena (LDB, arts. 78-79)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•  Lei nº 11.645/2008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•  Cotas e Bolsa Permanência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13"/>
          <p:cNvSpPr/>
          <p:nvPr/>
        </p:nvSpPr>
        <p:spPr>
          <a:xfrm>
            <a:off x="5733288" y="2331720"/>
            <a:ext cx="2331720" cy="3246120"/>
          </a:xfrm>
          <a:prstGeom prst="roundRect">
            <a:avLst>
              <a:gd fmla="val 5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37150" lIns="201150" spcFirstLastPara="1" rIns="182875" wrap="square" tIns="228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983C32"/>
                </a:solidFill>
                <a:latin typeface="Verdana"/>
                <a:ea typeface="Verdana"/>
                <a:cs typeface="Verdana"/>
                <a:sym typeface="Verdana"/>
              </a:rPr>
              <a:t>Território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•  CF/1988, arts. 231 e 232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•  Funai e demarcação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•  Convenção nº 169 da OIT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13"/>
          <p:cNvSpPr/>
          <p:nvPr/>
        </p:nvSpPr>
        <p:spPr>
          <a:xfrm>
            <a:off x="8266176" y="2331720"/>
            <a:ext cx="3236976" cy="3246120"/>
          </a:xfrm>
          <a:prstGeom prst="roundRect">
            <a:avLst>
              <a:gd fmla="val 5000" name="adj"/>
            </a:avLst>
          </a:prstGeom>
          <a:solidFill>
            <a:srgbClr val="173E31"/>
          </a:solidFill>
          <a:ln>
            <a:noFill/>
          </a:ln>
        </p:spPr>
        <p:txBody>
          <a:bodyPr anchorCtr="0" anchor="t" bIns="137150" lIns="228600" spcFirstLastPara="1" rIns="228600" wrap="square" tIns="201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E5B64A"/>
                </a:solidFill>
                <a:latin typeface="Verdana"/>
                <a:ea typeface="Verdana"/>
                <a:cs typeface="Verdana"/>
                <a:sym typeface="Verdana"/>
              </a:rPr>
              <a:t>EM FOCO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Assistência Social (SUAS)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•  Cortes atingem a Proteção Social Básica: equipes volantes, lanchas, busca ativa e CadÚnico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•  Convivência familiar e comunitária depende do território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•  Ser indígena também como beneficiário de programas sociais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13"/>
          <p:cNvSpPr txBox="1"/>
          <p:nvPr/>
        </p:nvSpPr>
        <p:spPr>
          <a:xfrm>
            <a:off x="667512" y="5760720"/>
            <a:ext cx="10835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US" sz="120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Práticas de saúde, educação e assistência não podem ser impostas sem considerar o saber local.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7" name="Google Shape;46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15"/>
          <p:cNvSpPr txBox="1"/>
          <p:nvPr/>
        </p:nvSpPr>
        <p:spPr>
          <a:xfrm>
            <a:off x="666598" y="304495"/>
            <a:ext cx="8572500" cy="2651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LUIZ  /  3. DESAFIOS PARA A PSICOLOGIA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15"/>
          <p:cNvSpPr txBox="1"/>
          <p:nvPr/>
        </p:nvSpPr>
        <p:spPr>
          <a:xfrm>
            <a:off x="666598" y="685800"/>
            <a:ext cx="98755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rPr b="1" i="0" lang="en-US" sz="27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Principais desafios para a atuação da Psicologia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5" name="Google Shape;475;p15"/>
          <p:cNvCxnSpPr/>
          <p:nvPr/>
        </p:nvCxnSpPr>
        <p:spPr>
          <a:xfrm>
            <a:off x="647395" y="6353251"/>
            <a:ext cx="10896905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6" name="Google Shape;476;p15"/>
          <p:cNvSpPr txBox="1"/>
          <p:nvPr/>
        </p:nvSpPr>
        <p:spPr>
          <a:xfrm>
            <a:off x="666598" y="6409944"/>
            <a:ext cx="98115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Fonte: CFP/CREPOP, 2022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15"/>
          <p:cNvSpPr/>
          <p:nvPr/>
        </p:nvSpPr>
        <p:spPr>
          <a:xfrm>
            <a:off x="667512" y="1572768"/>
            <a:ext cx="3474720" cy="2130552"/>
          </a:xfrm>
          <a:prstGeom prst="roundRect">
            <a:avLst>
              <a:gd fmla="val 6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15"/>
          <p:cNvSpPr/>
          <p:nvPr/>
        </p:nvSpPr>
        <p:spPr>
          <a:xfrm>
            <a:off x="868680" y="1755648"/>
            <a:ext cx="420624" cy="420624"/>
          </a:xfrm>
          <a:prstGeom prst="ellipse">
            <a:avLst/>
          </a:prstGeom>
          <a:solidFill>
            <a:srgbClr val="B95B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15"/>
          <p:cNvSpPr txBox="1"/>
          <p:nvPr/>
        </p:nvSpPr>
        <p:spPr>
          <a:xfrm>
            <a:off x="1399032" y="1737360"/>
            <a:ext cx="25603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Herança colonial e tutela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15"/>
          <p:cNvSpPr txBox="1"/>
          <p:nvPr/>
        </p:nvSpPr>
        <p:spPr>
          <a:xfrm>
            <a:off x="868680" y="2322576"/>
            <a:ext cx="3090672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Estereótipos do “selvagem” e o mito da democracia racial infantilizam o sujeito indígena; legado do SPI e do Estatuto do Índio.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15"/>
          <p:cNvSpPr txBox="1"/>
          <p:nvPr/>
        </p:nvSpPr>
        <p:spPr>
          <a:xfrm>
            <a:off x="868680" y="3392424"/>
            <a:ext cx="30906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p. 28–38; 52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15"/>
          <p:cNvSpPr/>
          <p:nvPr/>
        </p:nvSpPr>
        <p:spPr>
          <a:xfrm>
            <a:off x="4347972" y="1572768"/>
            <a:ext cx="3474720" cy="2130552"/>
          </a:xfrm>
          <a:prstGeom prst="roundRect">
            <a:avLst>
              <a:gd fmla="val 6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15"/>
          <p:cNvSpPr/>
          <p:nvPr/>
        </p:nvSpPr>
        <p:spPr>
          <a:xfrm>
            <a:off x="4549140" y="1755648"/>
            <a:ext cx="420624" cy="420624"/>
          </a:xfrm>
          <a:prstGeom prst="ellipse">
            <a:avLst/>
          </a:prstGeom>
          <a:solidFill>
            <a:srgbClr val="983C3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15"/>
          <p:cNvSpPr txBox="1"/>
          <p:nvPr/>
        </p:nvSpPr>
        <p:spPr>
          <a:xfrm>
            <a:off x="5079492" y="1737360"/>
            <a:ext cx="25603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Racismo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15"/>
          <p:cNvSpPr txBox="1"/>
          <p:nvPr/>
        </p:nvSpPr>
        <p:spPr>
          <a:xfrm>
            <a:off x="4549140" y="2322576"/>
            <a:ext cx="3090672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Racismo institucional, inclusive contra estudantes indígenas nas universidades, e racismo ambiental.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15"/>
          <p:cNvSpPr txBox="1"/>
          <p:nvPr/>
        </p:nvSpPr>
        <p:spPr>
          <a:xfrm>
            <a:off x="4549140" y="3392424"/>
            <a:ext cx="30906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p. 23; 59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15"/>
          <p:cNvSpPr/>
          <p:nvPr/>
        </p:nvSpPr>
        <p:spPr>
          <a:xfrm>
            <a:off x="8028432" y="1572768"/>
            <a:ext cx="3474720" cy="2130552"/>
          </a:xfrm>
          <a:prstGeom prst="roundRect">
            <a:avLst>
              <a:gd fmla="val 6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15"/>
          <p:cNvSpPr/>
          <p:nvPr/>
        </p:nvSpPr>
        <p:spPr>
          <a:xfrm>
            <a:off x="8229600" y="1755648"/>
            <a:ext cx="420624" cy="420624"/>
          </a:xfrm>
          <a:prstGeom prst="ellipse">
            <a:avLst/>
          </a:prstGeom>
          <a:solidFill>
            <a:srgbClr val="D3922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15"/>
          <p:cNvSpPr txBox="1"/>
          <p:nvPr/>
        </p:nvSpPr>
        <p:spPr>
          <a:xfrm>
            <a:off x="8759952" y="1737360"/>
            <a:ext cx="25603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Limites da própria Psicologia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15"/>
          <p:cNvSpPr txBox="1"/>
          <p:nvPr/>
        </p:nvSpPr>
        <p:spPr>
          <a:xfrm>
            <a:off x="8229600" y="2322576"/>
            <a:ext cx="3090672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Cosmovisões questionam noções “universais” (infância, pessoa, cura); risco de psicologizar e patologizar.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15"/>
          <p:cNvSpPr txBox="1"/>
          <p:nvPr/>
        </p:nvSpPr>
        <p:spPr>
          <a:xfrm>
            <a:off x="8229600" y="3392424"/>
            <a:ext cx="30906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p. 15–16; 33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15"/>
          <p:cNvSpPr/>
          <p:nvPr/>
        </p:nvSpPr>
        <p:spPr>
          <a:xfrm>
            <a:off x="667512" y="3904488"/>
            <a:ext cx="3474720" cy="2130552"/>
          </a:xfrm>
          <a:prstGeom prst="roundRect">
            <a:avLst>
              <a:gd fmla="val 6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15"/>
          <p:cNvSpPr/>
          <p:nvPr/>
        </p:nvSpPr>
        <p:spPr>
          <a:xfrm>
            <a:off x="868680" y="4087368"/>
            <a:ext cx="420624" cy="420624"/>
          </a:xfrm>
          <a:prstGeom prst="ellipse">
            <a:avLst/>
          </a:prstGeom>
          <a:solidFill>
            <a:srgbClr val="2E644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15"/>
          <p:cNvSpPr txBox="1"/>
          <p:nvPr/>
        </p:nvSpPr>
        <p:spPr>
          <a:xfrm>
            <a:off x="1399032" y="4069080"/>
            <a:ext cx="25603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Sigilo × segredo coletivo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15"/>
          <p:cNvSpPr txBox="1"/>
          <p:nvPr/>
        </p:nvSpPr>
        <p:spPr>
          <a:xfrm>
            <a:off x="868680" y="4654296"/>
            <a:ext cx="3090672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Segredos ligados à memória e à oralidade; confiança construída aos poucos; avaliação psicológica a repensar.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15"/>
          <p:cNvSpPr txBox="1"/>
          <p:nvPr/>
        </p:nvSpPr>
        <p:spPr>
          <a:xfrm>
            <a:off x="868680" y="5724144"/>
            <a:ext cx="30906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p. 16; 44–47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15"/>
          <p:cNvSpPr/>
          <p:nvPr/>
        </p:nvSpPr>
        <p:spPr>
          <a:xfrm>
            <a:off x="4347972" y="3904488"/>
            <a:ext cx="3474720" cy="2130552"/>
          </a:xfrm>
          <a:prstGeom prst="roundRect">
            <a:avLst>
              <a:gd fmla="val 6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15"/>
          <p:cNvSpPr/>
          <p:nvPr/>
        </p:nvSpPr>
        <p:spPr>
          <a:xfrm>
            <a:off x="4549140" y="4087368"/>
            <a:ext cx="420624" cy="420624"/>
          </a:xfrm>
          <a:prstGeom prst="ellipse">
            <a:avLst/>
          </a:prstGeom>
          <a:solidFill>
            <a:srgbClr val="173E3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15"/>
          <p:cNvSpPr txBox="1"/>
          <p:nvPr/>
        </p:nvSpPr>
        <p:spPr>
          <a:xfrm>
            <a:off x="5079492" y="4069080"/>
            <a:ext cx="25603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Precarização das políticas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15"/>
          <p:cNvSpPr txBox="1"/>
          <p:nvPr/>
        </p:nvSpPr>
        <p:spPr>
          <a:xfrm>
            <a:off x="4549140" y="4654296"/>
            <a:ext cx="3090672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Cortes (EC nº 95/2016), controle social sem recursos, ameaça de municipalização da saúde indígena.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15"/>
          <p:cNvSpPr txBox="1"/>
          <p:nvPr/>
        </p:nvSpPr>
        <p:spPr>
          <a:xfrm>
            <a:off x="4549140" y="5724144"/>
            <a:ext cx="30906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p. 16–17; 24; 55–65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15"/>
          <p:cNvSpPr/>
          <p:nvPr/>
        </p:nvSpPr>
        <p:spPr>
          <a:xfrm>
            <a:off x="8028432" y="3904488"/>
            <a:ext cx="3474720" cy="2130552"/>
          </a:xfrm>
          <a:prstGeom prst="roundRect">
            <a:avLst>
              <a:gd fmla="val 6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15"/>
          <p:cNvSpPr/>
          <p:nvPr/>
        </p:nvSpPr>
        <p:spPr>
          <a:xfrm>
            <a:off x="8229600" y="4087368"/>
            <a:ext cx="420624" cy="420624"/>
          </a:xfrm>
          <a:prstGeom prst="ellipse">
            <a:avLst/>
          </a:prstGeom>
          <a:solidFill>
            <a:srgbClr val="B95B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15"/>
          <p:cNvSpPr txBox="1"/>
          <p:nvPr/>
        </p:nvSpPr>
        <p:spPr>
          <a:xfrm>
            <a:off x="8759952" y="4069080"/>
            <a:ext cx="25603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Língua e formação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15"/>
          <p:cNvSpPr txBox="1"/>
          <p:nvPr/>
        </p:nvSpPr>
        <p:spPr>
          <a:xfrm>
            <a:off x="8229600" y="4654296"/>
            <a:ext cx="3090672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Necessidade de tradutores indígenas e presença ainda recente da Psicologia nas aldeias e nos currículos.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15"/>
          <p:cNvSpPr txBox="1"/>
          <p:nvPr/>
        </p:nvSpPr>
        <p:spPr>
          <a:xfrm>
            <a:off x="8229600" y="5724144"/>
            <a:ext cx="30906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p. 15; 22; 43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7" name="Google Shape;50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"/>
          <p:cNvSpPr txBox="1"/>
          <p:nvPr/>
        </p:nvSpPr>
        <p:spPr>
          <a:xfrm>
            <a:off x="666598" y="304495"/>
            <a:ext cx="8572500" cy="2651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LUIZ  /  4. POSSIBILIDADES DE ATUAÇÃO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2"/>
          <p:cNvSpPr txBox="1"/>
          <p:nvPr/>
        </p:nvSpPr>
        <p:spPr>
          <a:xfrm>
            <a:off x="666598" y="685800"/>
            <a:ext cx="98755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rPr b="1" i="0" lang="en-US" sz="27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Possibilidades de atuação apresentadas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14" name="Google Shape;514;p2"/>
          <p:cNvCxnSpPr/>
          <p:nvPr/>
        </p:nvCxnSpPr>
        <p:spPr>
          <a:xfrm>
            <a:off x="647395" y="6353251"/>
            <a:ext cx="10896905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5" name="Google Shape;515;p2"/>
          <p:cNvSpPr txBox="1"/>
          <p:nvPr/>
        </p:nvSpPr>
        <p:spPr>
          <a:xfrm>
            <a:off x="666598" y="6409944"/>
            <a:ext cx="98115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Fonte: CFP/CREPOP, 2022, p. 25–27; 42–64; 130–134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16" name="Google Shape;516;p2"/>
          <p:cNvCxnSpPr/>
          <p:nvPr/>
        </p:nvCxnSpPr>
        <p:spPr>
          <a:xfrm>
            <a:off x="3913632" y="2203704"/>
            <a:ext cx="2182673" cy="1453896"/>
          </a:xfrm>
          <a:prstGeom prst="straightConnector1">
            <a:avLst/>
          </a:prstGeom>
          <a:noFill/>
          <a:ln cap="flat" cmpd="sng" w="15875">
            <a:solidFill>
              <a:srgbClr val="D3922F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17" name="Google Shape;517;p2"/>
          <p:cNvCxnSpPr/>
          <p:nvPr/>
        </p:nvCxnSpPr>
        <p:spPr>
          <a:xfrm flipH="1">
            <a:off x="3913632" y="3657600"/>
            <a:ext cx="2182673" cy="9144"/>
          </a:xfrm>
          <a:prstGeom prst="straightConnector1">
            <a:avLst/>
          </a:prstGeom>
          <a:noFill/>
          <a:ln cap="flat" cmpd="sng" w="15875">
            <a:solidFill>
              <a:srgbClr val="D3922F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18" name="Google Shape;518;p2"/>
          <p:cNvCxnSpPr/>
          <p:nvPr/>
        </p:nvCxnSpPr>
        <p:spPr>
          <a:xfrm flipH="1">
            <a:off x="3913632" y="3657600"/>
            <a:ext cx="2182673" cy="1472184"/>
          </a:xfrm>
          <a:prstGeom prst="straightConnector1">
            <a:avLst/>
          </a:prstGeom>
          <a:noFill/>
          <a:ln cap="flat" cmpd="sng" w="15875">
            <a:solidFill>
              <a:srgbClr val="D3922F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19" name="Google Shape;519;p2"/>
          <p:cNvCxnSpPr/>
          <p:nvPr/>
        </p:nvCxnSpPr>
        <p:spPr>
          <a:xfrm flipH="1" rot="10800000">
            <a:off x="6096305" y="2203704"/>
            <a:ext cx="2179015" cy="1453896"/>
          </a:xfrm>
          <a:prstGeom prst="straightConnector1">
            <a:avLst/>
          </a:prstGeom>
          <a:noFill/>
          <a:ln cap="flat" cmpd="sng" w="15875">
            <a:solidFill>
              <a:srgbClr val="D3922F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20" name="Google Shape;520;p2"/>
          <p:cNvCxnSpPr/>
          <p:nvPr/>
        </p:nvCxnSpPr>
        <p:spPr>
          <a:xfrm>
            <a:off x="6096305" y="3657600"/>
            <a:ext cx="2179015" cy="9144"/>
          </a:xfrm>
          <a:prstGeom prst="straightConnector1">
            <a:avLst/>
          </a:prstGeom>
          <a:noFill/>
          <a:ln cap="flat" cmpd="sng" w="15875">
            <a:solidFill>
              <a:srgbClr val="D3922F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21" name="Google Shape;521;p2"/>
          <p:cNvCxnSpPr/>
          <p:nvPr/>
        </p:nvCxnSpPr>
        <p:spPr>
          <a:xfrm>
            <a:off x="6096305" y="3657600"/>
            <a:ext cx="2179015" cy="1472184"/>
          </a:xfrm>
          <a:prstGeom prst="straightConnector1">
            <a:avLst/>
          </a:prstGeom>
          <a:noFill/>
          <a:ln cap="flat" cmpd="sng" w="15875">
            <a:solidFill>
              <a:srgbClr val="D3922F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522" name="Google Shape;522;p2"/>
          <p:cNvSpPr/>
          <p:nvPr/>
        </p:nvSpPr>
        <p:spPr>
          <a:xfrm>
            <a:off x="4678985" y="2240280"/>
            <a:ext cx="2834640" cy="2834640"/>
          </a:xfrm>
          <a:prstGeom prst="ellipse">
            <a:avLst/>
          </a:prstGeom>
          <a:solidFill>
            <a:srgbClr val="E7DD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2"/>
          <p:cNvSpPr/>
          <p:nvPr/>
        </p:nvSpPr>
        <p:spPr>
          <a:xfrm>
            <a:off x="4834433" y="2395728"/>
            <a:ext cx="2523744" cy="2523744"/>
          </a:xfrm>
          <a:prstGeom prst="ellipse">
            <a:avLst/>
          </a:prstGeom>
          <a:solidFill>
            <a:srgbClr val="173E3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E5B64A"/>
                </a:solidFill>
                <a:latin typeface="Verdana"/>
                <a:ea typeface="Verdana"/>
                <a:cs typeface="Verdana"/>
                <a:sym typeface="Verdana"/>
              </a:rPr>
              <a:t>EIXO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Clínica ampliada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Escuta política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Trabalho em rede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2"/>
          <p:cNvSpPr/>
          <p:nvPr/>
        </p:nvSpPr>
        <p:spPr>
          <a:xfrm>
            <a:off x="667512" y="1572768"/>
            <a:ext cx="3246120" cy="1261872"/>
          </a:xfrm>
          <a:prstGeom prst="roundRect">
            <a:avLst>
              <a:gd fmla="val 8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2"/>
          <p:cNvSpPr/>
          <p:nvPr/>
        </p:nvSpPr>
        <p:spPr>
          <a:xfrm>
            <a:off x="850392" y="1755648"/>
            <a:ext cx="128016" cy="128016"/>
          </a:xfrm>
          <a:prstGeom prst="ellipse">
            <a:avLst/>
          </a:prstGeom>
          <a:solidFill>
            <a:srgbClr val="2E644E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2"/>
          <p:cNvSpPr txBox="1"/>
          <p:nvPr/>
        </p:nvSpPr>
        <p:spPr>
          <a:xfrm>
            <a:off x="1069848" y="1682496"/>
            <a:ext cx="26974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Saberes tradicionais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2"/>
          <p:cNvSpPr txBox="1"/>
          <p:nvPr/>
        </p:nvSpPr>
        <p:spPr>
          <a:xfrm>
            <a:off x="850392" y="2048256"/>
            <a:ext cx="2916936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Pajés, rezadores e parteiras como cuidadores; fortalecer a cultura é promover saúde mental.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2"/>
          <p:cNvSpPr/>
          <p:nvPr/>
        </p:nvSpPr>
        <p:spPr>
          <a:xfrm>
            <a:off x="667512" y="3035808"/>
            <a:ext cx="3246120" cy="1261872"/>
          </a:xfrm>
          <a:prstGeom prst="roundRect">
            <a:avLst>
              <a:gd fmla="val 8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2"/>
          <p:cNvSpPr/>
          <p:nvPr/>
        </p:nvSpPr>
        <p:spPr>
          <a:xfrm>
            <a:off x="850392" y="3218688"/>
            <a:ext cx="128016" cy="128016"/>
          </a:xfrm>
          <a:prstGeom prst="ellipse">
            <a:avLst/>
          </a:prstGeom>
          <a:solidFill>
            <a:srgbClr val="D3922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2"/>
          <p:cNvSpPr txBox="1"/>
          <p:nvPr/>
        </p:nvSpPr>
        <p:spPr>
          <a:xfrm>
            <a:off x="1069848" y="3145536"/>
            <a:ext cx="26974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Apoio matricial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2"/>
          <p:cNvSpPr txBox="1"/>
          <p:nvPr/>
        </p:nvSpPr>
        <p:spPr>
          <a:xfrm>
            <a:off x="850392" y="3511296"/>
            <a:ext cx="2916936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Matriciamento em saúde mental indígena junto às equipes multiprofissionais.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2"/>
          <p:cNvSpPr/>
          <p:nvPr/>
        </p:nvSpPr>
        <p:spPr>
          <a:xfrm>
            <a:off x="667512" y="4498848"/>
            <a:ext cx="3246120" cy="1261872"/>
          </a:xfrm>
          <a:prstGeom prst="roundRect">
            <a:avLst>
              <a:gd fmla="val 8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2"/>
          <p:cNvSpPr/>
          <p:nvPr/>
        </p:nvSpPr>
        <p:spPr>
          <a:xfrm>
            <a:off x="850392" y="4681728"/>
            <a:ext cx="128016" cy="128016"/>
          </a:xfrm>
          <a:prstGeom prst="ellipse">
            <a:avLst/>
          </a:prstGeom>
          <a:solidFill>
            <a:srgbClr val="983C3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2"/>
          <p:cNvSpPr txBox="1"/>
          <p:nvPr/>
        </p:nvSpPr>
        <p:spPr>
          <a:xfrm>
            <a:off x="1069848" y="4608576"/>
            <a:ext cx="26974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Assessoria e território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2"/>
          <p:cNvSpPr txBox="1"/>
          <p:nvPr/>
        </p:nvSpPr>
        <p:spPr>
          <a:xfrm>
            <a:off x="850392" y="4974336"/>
            <a:ext cx="2916936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Apoio às lideranças; relatórios psicossociais e cartografias em defesa de direitos.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2"/>
          <p:cNvSpPr/>
          <p:nvPr/>
        </p:nvSpPr>
        <p:spPr>
          <a:xfrm>
            <a:off x="8275320" y="1572768"/>
            <a:ext cx="3246120" cy="1261872"/>
          </a:xfrm>
          <a:prstGeom prst="roundRect">
            <a:avLst>
              <a:gd fmla="val 8000" name="adj"/>
            </a:avLst>
          </a:prstGeom>
          <a:solidFill>
            <a:srgbClr val="B95B3F"/>
          </a:solidFill>
          <a:ln>
            <a:noFill/>
          </a:ln>
        </p:spPr>
        <p:txBody>
          <a:bodyPr anchorCtr="0" anchor="t" bIns="91425" lIns="182875" spcFirstLastPara="1" rIns="164575" wrap="square" tIns="12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Assistência Social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Busca ativa e acompanhamento que respeitem a organização de cada povo; tradutores; articulação SUAS–saúde–Funai.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2"/>
          <p:cNvSpPr/>
          <p:nvPr/>
        </p:nvSpPr>
        <p:spPr>
          <a:xfrm>
            <a:off x="8275320" y="3035808"/>
            <a:ext cx="3246120" cy="1261872"/>
          </a:xfrm>
          <a:prstGeom prst="roundRect">
            <a:avLst>
              <a:gd fmla="val 8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2"/>
          <p:cNvSpPr/>
          <p:nvPr/>
        </p:nvSpPr>
        <p:spPr>
          <a:xfrm>
            <a:off x="8458200" y="3218688"/>
            <a:ext cx="128016" cy="128016"/>
          </a:xfrm>
          <a:prstGeom prst="ellipse">
            <a:avLst/>
          </a:prstGeom>
          <a:solidFill>
            <a:srgbClr val="173E3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2"/>
          <p:cNvSpPr txBox="1"/>
          <p:nvPr/>
        </p:nvSpPr>
        <p:spPr>
          <a:xfrm>
            <a:off x="8677656" y="3145536"/>
            <a:ext cx="26974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Educação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2"/>
          <p:cNvSpPr txBox="1"/>
          <p:nvPr/>
        </p:nvSpPr>
        <p:spPr>
          <a:xfrm>
            <a:off x="8458200" y="3511296"/>
            <a:ext cx="2916936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Lei nº 11.645/2008 nas escolas; redes de apoio à permanência universitária.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2"/>
          <p:cNvSpPr/>
          <p:nvPr/>
        </p:nvSpPr>
        <p:spPr>
          <a:xfrm>
            <a:off x="8275320" y="4498848"/>
            <a:ext cx="3246120" cy="1261872"/>
          </a:xfrm>
          <a:prstGeom prst="roundRect">
            <a:avLst>
              <a:gd fmla="val 8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2"/>
          <p:cNvSpPr/>
          <p:nvPr/>
        </p:nvSpPr>
        <p:spPr>
          <a:xfrm>
            <a:off x="8458200" y="4681728"/>
            <a:ext cx="128016" cy="128016"/>
          </a:xfrm>
          <a:prstGeom prst="ellipse">
            <a:avLst/>
          </a:prstGeom>
          <a:solidFill>
            <a:srgbClr val="B95B3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2"/>
          <p:cNvSpPr txBox="1"/>
          <p:nvPr/>
        </p:nvSpPr>
        <p:spPr>
          <a:xfrm>
            <a:off x="8677656" y="4608576"/>
            <a:ext cx="26974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Pesquisa em coautoria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2"/>
          <p:cNvSpPr txBox="1"/>
          <p:nvPr/>
        </p:nvSpPr>
        <p:spPr>
          <a:xfrm>
            <a:off x="8458200" y="4974336"/>
            <a:ext cx="2916936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Autorização das instâncias locais e devolutiva comprometida, “de baixo para cima”.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2"/>
          <p:cNvSpPr txBox="1"/>
          <p:nvPr/>
        </p:nvSpPr>
        <p:spPr>
          <a:xfrm>
            <a:off x="4084625" y="5806440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A Psicologia ultrapassa a saúde mental, e a saúde mental ultrapassa a Psicologia.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6" name="Google Shape;54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1"/>
          <p:cNvSpPr txBox="1"/>
          <p:nvPr/>
        </p:nvSpPr>
        <p:spPr>
          <a:xfrm>
            <a:off x="666598" y="304495"/>
            <a:ext cx="8572500" cy="2651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LUIZ  /  5. PRINCÍPIOS ÉTICOS E POLÍTICOS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11"/>
          <p:cNvSpPr txBox="1"/>
          <p:nvPr/>
        </p:nvSpPr>
        <p:spPr>
          <a:xfrm>
            <a:off x="666598" y="685800"/>
            <a:ext cx="98755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rPr b="1" i="0" lang="en-US" sz="27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Princípios éticos e políticos do documento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3" name="Google Shape;553;p11"/>
          <p:cNvCxnSpPr/>
          <p:nvPr/>
        </p:nvCxnSpPr>
        <p:spPr>
          <a:xfrm>
            <a:off x="647395" y="6353251"/>
            <a:ext cx="10896905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54" name="Google Shape;554;p11"/>
          <p:cNvSpPr txBox="1"/>
          <p:nvPr/>
        </p:nvSpPr>
        <p:spPr>
          <a:xfrm>
            <a:off x="666598" y="6409944"/>
            <a:ext cx="98115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Fontes: CFP, 2005; CFP/CREPOP, 2022; Brasil, 1988; OIT, 1989; Martín-Baró, 1996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11"/>
          <p:cNvSpPr/>
          <p:nvPr/>
        </p:nvSpPr>
        <p:spPr>
          <a:xfrm>
            <a:off x="667512" y="1572768"/>
            <a:ext cx="3246120" cy="1344168"/>
          </a:xfrm>
          <a:prstGeom prst="roundRect">
            <a:avLst>
              <a:gd fmla="val 7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11"/>
          <p:cNvSpPr/>
          <p:nvPr/>
        </p:nvSpPr>
        <p:spPr>
          <a:xfrm>
            <a:off x="832104" y="1755648"/>
            <a:ext cx="384048" cy="384048"/>
          </a:xfrm>
          <a:prstGeom prst="roundRect">
            <a:avLst>
              <a:gd fmla="val 20000" name="adj"/>
            </a:avLst>
          </a:prstGeom>
          <a:solidFill>
            <a:srgbClr val="B95B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11"/>
          <p:cNvSpPr txBox="1"/>
          <p:nvPr/>
        </p:nvSpPr>
        <p:spPr>
          <a:xfrm>
            <a:off x="1344168" y="1719072"/>
            <a:ext cx="244144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Compromisso social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11"/>
          <p:cNvSpPr txBox="1"/>
          <p:nvPr/>
        </p:nvSpPr>
        <p:spPr>
          <a:xfrm>
            <a:off x="1344168" y="2212848"/>
            <a:ext cx="2441448" cy="6492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O saber psicológico não é neutro; políticas públicas são fruto das lutas sociais.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11"/>
          <p:cNvSpPr/>
          <p:nvPr/>
        </p:nvSpPr>
        <p:spPr>
          <a:xfrm>
            <a:off x="4096512" y="1572768"/>
            <a:ext cx="3246120" cy="1344168"/>
          </a:xfrm>
          <a:prstGeom prst="roundRect">
            <a:avLst>
              <a:gd fmla="val 7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11"/>
          <p:cNvSpPr/>
          <p:nvPr/>
        </p:nvSpPr>
        <p:spPr>
          <a:xfrm>
            <a:off x="4261104" y="1755648"/>
            <a:ext cx="384048" cy="384048"/>
          </a:xfrm>
          <a:prstGeom prst="roundRect">
            <a:avLst>
              <a:gd fmla="val 20000" name="adj"/>
            </a:avLst>
          </a:prstGeom>
          <a:solidFill>
            <a:srgbClr val="D3922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11"/>
          <p:cNvSpPr txBox="1"/>
          <p:nvPr/>
        </p:nvSpPr>
        <p:spPr>
          <a:xfrm>
            <a:off x="4773168" y="1719072"/>
            <a:ext cx="244144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Código de Ética – Princípio II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11"/>
          <p:cNvSpPr txBox="1"/>
          <p:nvPr/>
        </p:nvSpPr>
        <p:spPr>
          <a:xfrm>
            <a:off x="4773168" y="2212848"/>
            <a:ext cx="2441448" cy="6492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Promover a saúde das coletividades e combater discriminação, violência e opressão.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11"/>
          <p:cNvSpPr/>
          <p:nvPr/>
        </p:nvSpPr>
        <p:spPr>
          <a:xfrm>
            <a:off x="667512" y="3081528"/>
            <a:ext cx="3246120" cy="1344168"/>
          </a:xfrm>
          <a:prstGeom prst="roundRect">
            <a:avLst>
              <a:gd fmla="val 7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11"/>
          <p:cNvSpPr/>
          <p:nvPr/>
        </p:nvSpPr>
        <p:spPr>
          <a:xfrm>
            <a:off x="832104" y="3264408"/>
            <a:ext cx="384048" cy="384048"/>
          </a:xfrm>
          <a:prstGeom prst="roundRect">
            <a:avLst>
              <a:gd fmla="val 20000" name="adj"/>
            </a:avLst>
          </a:prstGeom>
          <a:solidFill>
            <a:srgbClr val="2E644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11"/>
          <p:cNvSpPr txBox="1"/>
          <p:nvPr/>
        </p:nvSpPr>
        <p:spPr>
          <a:xfrm>
            <a:off x="1344168" y="3227832"/>
            <a:ext cx="244144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Autodeterminação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11"/>
          <p:cNvSpPr txBox="1"/>
          <p:nvPr/>
        </p:nvSpPr>
        <p:spPr>
          <a:xfrm>
            <a:off x="1344168" y="3721608"/>
            <a:ext cx="2441448" cy="6492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Contra a tutela e o integracionismo: CF, arts. 231-232, e Convenção nº 169 da OIT.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11"/>
          <p:cNvSpPr/>
          <p:nvPr/>
        </p:nvSpPr>
        <p:spPr>
          <a:xfrm>
            <a:off x="4096512" y="3081528"/>
            <a:ext cx="3246120" cy="1344168"/>
          </a:xfrm>
          <a:prstGeom prst="roundRect">
            <a:avLst>
              <a:gd fmla="val 7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11"/>
          <p:cNvSpPr/>
          <p:nvPr/>
        </p:nvSpPr>
        <p:spPr>
          <a:xfrm>
            <a:off x="4261104" y="3264408"/>
            <a:ext cx="384048" cy="384048"/>
          </a:xfrm>
          <a:prstGeom prst="roundRect">
            <a:avLst>
              <a:gd fmla="val 20000" name="adj"/>
            </a:avLst>
          </a:prstGeom>
          <a:solidFill>
            <a:srgbClr val="983C3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11"/>
          <p:cNvSpPr txBox="1"/>
          <p:nvPr/>
        </p:nvSpPr>
        <p:spPr>
          <a:xfrm>
            <a:off x="4773168" y="3227832"/>
            <a:ext cx="244144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Bem Viver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11"/>
          <p:cNvSpPr txBox="1"/>
          <p:nvPr/>
        </p:nvSpPr>
        <p:spPr>
          <a:xfrm>
            <a:off x="4773168" y="3721608"/>
            <a:ext cx="2441448" cy="6492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Alternativa ao modelo individualizante e biologizante de qualidade de vida.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11"/>
          <p:cNvSpPr/>
          <p:nvPr/>
        </p:nvSpPr>
        <p:spPr>
          <a:xfrm>
            <a:off x="667512" y="4590288"/>
            <a:ext cx="3246120" cy="1344168"/>
          </a:xfrm>
          <a:prstGeom prst="roundRect">
            <a:avLst>
              <a:gd fmla="val 7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11"/>
          <p:cNvSpPr/>
          <p:nvPr/>
        </p:nvSpPr>
        <p:spPr>
          <a:xfrm>
            <a:off x="832104" y="4773168"/>
            <a:ext cx="384048" cy="384048"/>
          </a:xfrm>
          <a:prstGeom prst="roundRect">
            <a:avLst>
              <a:gd fmla="val 20000" name="adj"/>
            </a:avLst>
          </a:prstGeom>
          <a:solidFill>
            <a:srgbClr val="173E3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11"/>
          <p:cNvSpPr txBox="1"/>
          <p:nvPr/>
        </p:nvSpPr>
        <p:spPr>
          <a:xfrm>
            <a:off x="1344168" y="4736592"/>
            <a:ext cx="244144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Antirracismo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11"/>
          <p:cNvSpPr txBox="1"/>
          <p:nvPr/>
        </p:nvSpPr>
        <p:spPr>
          <a:xfrm>
            <a:off x="1344168" y="5230368"/>
            <a:ext cx="2441448" cy="6492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Posicionamento contra o racismo, inclusive o racismo ambiental.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11"/>
          <p:cNvSpPr/>
          <p:nvPr/>
        </p:nvSpPr>
        <p:spPr>
          <a:xfrm>
            <a:off x="4096512" y="4590288"/>
            <a:ext cx="3246120" cy="1344168"/>
          </a:xfrm>
          <a:prstGeom prst="roundRect">
            <a:avLst>
              <a:gd fmla="val 7000" name="adj"/>
            </a:avLst>
          </a:prstGeom>
          <a:solidFill>
            <a:srgbClr val="FBF8F1"/>
          </a:solidFill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11"/>
          <p:cNvSpPr/>
          <p:nvPr/>
        </p:nvSpPr>
        <p:spPr>
          <a:xfrm>
            <a:off x="4261104" y="4773168"/>
            <a:ext cx="384048" cy="384048"/>
          </a:xfrm>
          <a:prstGeom prst="roundRect">
            <a:avLst>
              <a:gd fmla="val 20000" name="adj"/>
            </a:avLst>
          </a:prstGeom>
          <a:solidFill>
            <a:srgbClr val="B95B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11"/>
          <p:cNvSpPr txBox="1"/>
          <p:nvPr/>
        </p:nvSpPr>
        <p:spPr>
          <a:xfrm>
            <a:off x="4773168" y="4736592"/>
            <a:ext cx="244144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Psicologia da Libertação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11"/>
          <p:cNvSpPr txBox="1"/>
          <p:nvPr/>
        </p:nvSpPr>
        <p:spPr>
          <a:xfrm>
            <a:off x="4773168" y="5230368"/>
            <a:ext cx="2441448" cy="6492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Partir da situação histórica dos povos (Martín-Baró), não dos limites da disciplina.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11"/>
          <p:cNvSpPr/>
          <p:nvPr/>
        </p:nvSpPr>
        <p:spPr>
          <a:xfrm>
            <a:off x="7662672" y="1572768"/>
            <a:ext cx="3858768" cy="4361688"/>
          </a:xfrm>
          <a:prstGeom prst="roundRect">
            <a:avLst>
              <a:gd fmla="val 5000" name="adj"/>
            </a:avLst>
          </a:prstGeom>
          <a:solidFill>
            <a:srgbClr val="173E3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11"/>
          <p:cNvSpPr txBox="1"/>
          <p:nvPr/>
        </p:nvSpPr>
        <p:spPr>
          <a:xfrm>
            <a:off x="8028432" y="1783080"/>
            <a:ext cx="9144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E5B64A"/>
                </a:solidFill>
                <a:latin typeface="Verdana"/>
                <a:ea typeface="Verdana"/>
                <a:cs typeface="Verdana"/>
                <a:sym typeface="Verdana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11"/>
          <p:cNvSpPr txBox="1"/>
          <p:nvPr/>
        </p:nvSpPr>
        <p:spPr>
          <a:xfrm>
            <a:off x="8028432" y="2560320"/>
            <a:ext cx="3127248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1" lang="en-US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 indígena não mais como objeto, mas sim como sujeito do conhecimento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C8D8CF"/>
                </a:solidFill>
                <a:latin typeface="Verdana"/>
                <a:ea typeface="Verdana"/>
                <a:cs typeface="Verdana"/>
                <a:sym typeface="Verdana"/>
              </a:rPr>
              <a:t>CFP/CREPOP, 2022, p. 27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2" name="Google Shape;582;p11"/>
          <p:cNvCxnSpPr/>
          <p:nvPr/>
        </p:nvCxnSpPr>
        <p:spPr>
          <a:xfrm>
            <a:off x="8028432" y="4709160"/>
            <a:ext cx="3127248" cy="0"/>
          </a:xfrm>
          <a:prstGeom prst="straightConnector1">
            <a:avLst/>
          </a:prstGeom>
          <a:noFill/>
          <a:ln cap="flat" cmpd="sng" w="9525">
            <a:solidFill>
              <a:srgbClr val="2E644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3" name="Google Shape;583;p11"/>
          <p:cNvSpPr txBox="1"/>
          <p:nvPr/>
        </p:nvSpPr>
        <p:spPr>
          <a:xfrm>
            <a:off x="8028432" y="4846320"/>
            <a:ext cx="3127248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E5B64A"/>
                </a:solidFill>
                <a:latin typeface="Verdana"/>
                <a:ea typeface="Verdana"/>
                <a:cs typeface="Verdana"/>
                <a:sym typeface="Verdana"/>
              </a:rPr>
              <a:t>Protagonismo indígena: </a:t>
            </a:r>
            <a:r>
              <a:rPr b="0" i="0" lang="en-US" sz="115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construir saberes e práticas em coautoria com os povos.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4" name="Google Shape;58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3E31"/>
        </a:solidFill>
      </p:bgPr>
    </p:bg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32"/>
          <p:cNvSpPr/>
          <p:nvPr/>
        </p:nvSpPr>
        <p:spPr>
          <a:xfrm>
            <a:off x="0" y="0"/>
            <a:ext cx="247650" cy="6858000"/>
          </a:xfrm>
          <a:prstGeom prst="rect">
            <a:avLst/>
          </a:prstGeom>
          <a:solidFill>
            <a:srgbClr val="B95B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32"/>
          <p:cNvSpPr/>
          <p:nvPr/>
        </p:nvSpPr>
        <p:spPr>
          <a:xfrm>
            <a:off x="742950" y="945016"/>
            <a:ext cx="6588578" cy="1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25"/>
              <a:buFont typeface="Arial"/>
              <a:buNone/>
            </a:pPr>
            <a:r>
              <a:rPr b="1" i="0" lang="en-US" sz="5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APÓS A FORMAÇÃO, VOCÊ ESTARIA PREPARADO PARA ATENDER AO DANIEL?</a:t>
            </a:r>
            <a:endParaRPr b="1" i="0" sz="50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32"/>
          <p:cNvSpPr/>
          <p:nvPr/>
        </p:nvSpPr>
        <p:spPr>
          <a:xfrm>
            <a:off x="6746421" y="6379029"/>
            <a:ext cx="68580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Paulo  ·  Lucimara  ·  Glauciele  ·  Luiz  ·  Raquel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32"/>
          <p:cNvSpPr/>
          <p:nvPr/>
        </p:nvSpPr>
        <p:spPr>
          <a:xfrm>
            <a:off x="742950" y="4762500"/>
            <a:ext cx="590550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4" name="Google Shape;594;p32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6E8D7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5" name="Google Shape;595;p32"/>
          <p:cNvSpPr/>
          <p:nvPr/>
        </p:nvSpPr>
        <p:spPr>
          <a:xfrm>
            <a:off x="742950" y="2388053"/>
            <a:ext cx="642937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6" name="Google Shape;59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00256" y="805541"/>
            <a:ext cx="4386943" cy="4386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88475" y="98976"/>
            <a:ext cx="749825" cy="845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16"/>
          <p:cNvSpPr/>
          <p:nvPr/>
        </p:nvSpPr>
        <p:spPr>
          <a:xfrm>
            <a:off x="666750" y="304800"/>
            <a:ext cx="8572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RAQUEL  /  FORMAÇÃO DO PROFISSIONAL DE PSICOLOGIA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16"/>
          <p:cNvSpPr/>
          <p:nvPr/>
        </p:nvSpPr>
        <p:spPr>
          <a:xfrm>
            <a:off x="666750" y="685800"/>
            <a:ext cx="104967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rPr b="1" i="0" lang="en-US" sz="27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A formação começa na graduação, mas não termina nela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5" name="Google Shape;605;p16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6" name="Google Shape;606;p16"/>
          <p:cNvSpPr/>
          <p:nvPr/>
        </p:nvSpPr>
        <p:spPr>
          <a:xfrm>
            <a:off x="666750" y="6410325"/>
            <a:ext cx="98107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Fontes: Constituição Federal de 1988; Convenção nº 169 da OIT; Código de Ética; CFP/CREPOP, 2022 e 2024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16"/>
          <p:cNvSpPr/>
          <p:nvPr/>
        </p:nvSpPr>
        <p:spPr>
          <a:xfrm>
            <a:off x="594360" y="1417320"/>
            <a:ext cx="5349240" cy="1600200"/>
          </a:xfrm>
          <a:prstGeom prst="roundRect">
            <a:avLst>
              <a:gd fmla="val 16667" name="adj"/>
            </a:avLst>
          </a:prstGeom>
          <a:solidFill>
            <a:srgbClr val="F6F3EB"/>
          </a:solidFill>
          <a:ln cap="flat" cmpd="sng" w="12700">
            <a:solidFill>
              <a:srgbClr val="E2E9E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73150" lIns="164575" spcFirstLastPara="1" rIns="137150" wrap="square" tIns="109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304E41"/>
                </a:solidFill>
                <a:latin typeface="Play"/>
                <a:ea typeface="Play"/>
                <a:cs typeface="Play"/>
                <a:sym typeface="Play"/>
              </a:rPr>
              <a:t>FORMAÇÃO CONTINUADA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Estudar direitos indígenas, políticas públicas, história dos povos originários e as Referências Técnicas do CFP/CREPOP.</a:t>
            </a:r>
            <a:endParaRPr/>
          </a:p>
        </p:txBody>
      </p:sp>
      <p:sp>
        <p:nvSpPr>
          <p:cNvPr id="608" name="Google Shape;608;p16"/>
          <p:cNvSpPr/>
          <p:nvPr/>
        </p:nvSpPr>
        <p:spPr>
          <a:xfrm>
            <a:off x="6172200" y="1417320"/>
            <a:ext cx="5349240" cy="1600200"/>
          </a:xfrm>
          <a:prstGeom prst="roundRect">
            <a:avLst>
              <a:gd fmla="val 16667" name="adj"/>
            </a:avLst>
          </a:prstGeom>
          <a:solidFill>
            <a:srgbClr val="F6F3EB"/>
          </a:solidFill>
          <a:ln cap="flat" cmpd="sng" w="12700">
            <a:solidFill>
              <a:srgbClr val="E2E9E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73150" lIns="164575" spcFirstLastPara="1" rIns="137150" wrap="square" tIns="109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304E41"/>
                </a:solidFill>
                <a:latin typeface="Play"/>
                <a:ea typeface="Play"/>
                <a:cs typeface="Play"/>
                <a:sym typeface="Play"/>
              </a:rPr>
              <a:t>CONHECER O CONTEXTO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Compreender território, relações comunitárias, diversidade cultural e barreiras concretas de acesso aos serviços.</a:t>
            </a:r>
            <a:endParaRPr/>
          </a:p>
        </p:txBody>
      </p:sp>
      <p:sp>
        <p:nvSpPr>
          <p:cNvPr id="609" name="Google Shape;609;p16"/>
          <p:cNvSpPr/>
          <p:nvPr/>
        </p:nvSpPr>
        <p:spPr>
          <a:xfrm>
            <a:off x="594360" y="3246120"/>
            <a:ext cx="5349240" cy="1600200"/>
          </a:xfrm>
          <a:prstGeom prst="roundRect">
            <a:avLst>
              <a:gd fmla="val 16667" name="adj"/>
            </a:avLst>
          </a:prstGeom>
          <a:solidFill>
            <a:srgbClr val="F6F3EB"/>
          </a:solidFill>
          <a:ln cap="flat" cmpd="sng" w="12700">
            <a:solidFill>
              <a:srgbClr val="E2E9E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73150" lIns="164575" spcFirstLastPara="1" rIns="137150" wrap="square" tIns="109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304E41"/>
                </a:solidFill>
                <a:latin typeface="Play"/>
                <a:ea typeface="Play"/>
                <a:cs typeface="Play"/>
                <a:sym typeface="Play"/>
              </a:rPr>
              <a:t>POSTURA ÉTICA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Reconhecer os próprios limites, questionar preconceitos e não transformar diferenças culturais em sinais de doença ou inadequação.</a:t>
            </a:r>
            <a:endParaRPr/>
          </a:p>
        </p:txBody>
      </p:sp>
      <p:sp>
        <p:nvSpPr>
          <p:cNvPr id="610" name="Google Shape;610;p16"/>
          <p:cNvSpPr/>
          <p:nvPr/>
        </p:nvSpPr>
        <p:spPr>
          <a:xfrm>
            <a:off x="6172200" y="3246120"/>
            <a:ext cx="5349240" cy="1600200"/>
          </a:xfrm>
          <a:prstGeom prst="roundRect">
            <a:avLst>
              <a:gd fmla="val 16667" name="adj"/>
            </a:avLst>
          </a:prstGeom>
          <a:solidFill>
            <a:srgbClr val="F6F3EB"/>
          </a:solidFill>
          <a:ln cap="flat" cmpd="sng" w="12700">
            <a:solidFill>
              <a:srgbClr val="E2E9E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73150" lIns="164575" spcFirstLastPara="1" rIns="137150" wrap="square" tIns="109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304E41"/>
                </a:solidFill>
                <a:latin typeface="Play"/>
                <a:ea typeface="Play"/>
                <a:cs typeface="Play"/>
                <a:sym typeface="Play"/>
              </a:rPr>
              <a:t>TRABALHO EM REDE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Articular saúde, assistência social e garantia de direitos sem retirar de Daniel o protagonismo sobre as próprias decisões.</a:t>
            </a:r>
            <a:endParaRPr/>
          </a:p>
        </p:txBody>
      </p:sp>
      <p:sp>
        <p:nvSpPr>
          <p:cNvPr id="611" name="Google Shape;611;p16"/>
          <p:cNvSpPr txBox="1"/>
          <p:nvPr/>
        </p:nvSpPr>
        <p:spPr>
          <a:xfrm>
            <a:off x="822960" y="5166360"/>
            <a:ext cx="10698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36575" spcFirstLastPara="1" rIns="365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304E41"/>
                </a:solidFill>
                <a:latin typeface="Arial"/>
                <a:ea typeface="Arial"/>
                <a:cs typeface="Arial"/>
                <a:sym typeface="Arial"/>
              </a:rPr>
              <a:t>A pergunta não é apenas “o que eu sei?”, mas “como vou escutar, aprender e atuar sem impor meus próprios valores?”.</a:t>
            </a:r>
            <a:endParaRPr/>
          </a:p>
        </p:txBody>
      </p:sp>
      <p:pic>
        <p:nvPicPr>
          <p:cNvPr id="612" name="Google Shape;61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8475" y="98976"/>
            <a:ext cx="749825" cy="845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h101e1a8458398b29_0_3"/>
          <p:cNvSpPr/>
          <p:nvPr/>
        </p:nvSpPr>
        <p:spPr>
          <a:xfrm>
            <a:off x="666750" y="304800"/>
            <a:ext cx="8572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RAQUEL  /  FORMAÇÃO DO PROFISSIONAL DE PSICOLOGIA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h101e1a8458398b29_0_3"/>
          <p:cNvSpPr/>
          <p:nvPr/>
        </p:nvSpPr>
        <p:spPr>
          <a:xfrm>
            <a:off x="333250" y="866925"/>
            <a:ext cx="10896600" cy="9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800" u="none" cap="none" strike="noStrike">
                <a:solidFill>
                  <a:srgbClr val="0D4B36"/>
                </a:solidFill>
                <a:latin typeface="Arial"/>
                <a:ea typeface="Arial"/>
                <a:cs typeface="Arial"/>
                <a:sym typeface="Arial"/>
              </a:rPr>
              <a:t>Não impor modelos: escutar, dialogar e reconhecer diferenças</a:t>
            </a:r>
            <a:endParaRPr b="1" i="0" sz="2800" u="none" cap="none" strike="noStrike">
              <a:solidFill>
                <a:srgbClr val="0D4B3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t/>
            </a:r>
            <a:endParaRPr b="1" i="0" sz="2775" u="none" cap="none" strike="noStrike">
              <a:solidFill>
                <a:srgbClr val="173E3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620" name="Google Shape;620;h101e1a8458398b29_0_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1" name="Google Shape;621;h101e1a8458398b29_0_3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2" name="Google Shape;622;h101e1a8458398b29_0_3"/>
          <p:cNvSpPr/>
          <p:nvPr/>
        </p:nvSpPr>
        <p:spPr>
          <a:xfrm>
            <a:off x="666750" y="6410325"/>
            <a:ext cx="9810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Fontes: Constituição Federal de 1988; Convenção nº 169 da OIT; Código de Ética; CFP/CREPOP, 2022 e 2024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h101e1a8458398b29_0_3"/>
          <p:cNvSpPr/>
          <p:nvPr/>
        </p:nvSpPr>
        <p:spPr>
          <a:xfrm>
            <a:off x="857250" y="1657350"/>
            <a:ext cx="240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Autodeterminação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h101e1a8458398b29_0_3"/>
          <p:cNvSpPr/>
          <p:nvPr/>
        </p:nvSpPr>
        <p:spPr>
          <a:xfrm>
            <a:off x="3371850" y="1657350"/>
            <a:ext cx="25908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Daniel participa das decisões sobre seu cuidado e seus próximos passos.</a:t>
            </a:r>
            <a:endParaRPr/>
          </a:p>
        </p:txBody>
      </p:sp>
      <p:cxnSp>
        <p:nvCxnSpPr>
          <p:cNvPr id="625" name="Google Shape;625;h101e1a8458398b29_0_3"/>
          <p:cNvCxnSpPr/>
          <p:nvPr/>
        </p:nvCxnSpPr>
        <p:spPr>
          <a:xfrm>
            <a:off x="857250" y="2495550"/>
            <a:ext cx="5105400" cy="0"/>
          </a:xfrm>
          <a:prstGeom prst="straightConnector1">
            <a:avLst/>
          </a:prstGeom>
          <a:noFill/>
          <a:ln cap="flat" cmpd="sng" w="9525">
            <a:solidFill>
              <a:srgbClr val="D5C7B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6" name="Google Shape;626;h101e1a8458398b29_0_3"/>
          <p:cNvSpPr/>
          <p:nvPr/>
        </p:nvSpPr>
        <p:spPr>
          <a:xfrm>
            <a:off x="6429375" y="1657350"/>
            <a:ext cx="240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D3922F"/>
                </a:solidFill>
                <a:latin typeface="Verdana"/>
                <a:ea typeface="Verdana"/>
                <a:cs typeface="Verdana"/>
                <a:sym typeface="Verdana"/>
              </a:rPr>
              <a:t>Equidade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h101e1a8458398b29_0_3"/>
          <p:cNvSpPr/>
          <p:nvPr/>
        </p:nvSpPr>
        <p:spPr>
          <a:xfrm>
            <a:off x="8943975" y="1657350"/>
            <a:ext cx="25908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Investigar barreiras de acesso, renda, moradia, transporte e documentação.</a:t>
            </a:r>
            <a:endParaRPr/>
          </a:p>
        </p:txBody>
      </p:sp>
      <p:cxnSp>
        <p:nvCxnSpPr>
          <p:cNvPr id="628" name="Google Shape;628;h101e1a8458398b29_0_3"/>
          <p:cNvCxnSpPr/>
          <p:nvPr/>
        </p:nvCxnSpPr>
        <p:spPr>
          <a:xfrm>
            <a:off x="6429375" y="2495550"/>
            <a:ext cx="5105400" cy="0"/>
          </a:xfrm>
          <a:prstGeom prst="straightConnector1">
            <a:avLst/>
          </a:prstGeom>
          <a:noFill/>
          <a:ln cap="flat" cmpd="sng" w="9525">
            <a:solidFill>
              <a:srgbClr val="D5C7B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9" name="Google Shape;629;h101e1a8458398b29_0_3"/>
          <p:cNvSpPr/>
          <p:nvPr/>
        </p:nvSpPr>
        <p:spPr>
          <a:xfrm>
            <a:off x="857250" y="2914650"/>
            <a:ext cx="240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983C32"/>
                </a:solidFill>
                <a:latin typeface="Verdana"/>
                <a:ea typeface="Verdana"/>
                <a:cs typeface="Verdana"/>
                <a:sym typeface="Verdana"/>
              </a:rPr>
              <a:t>Antirracismo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h101e1a8458398b29_0_3"/>
          <p:cNvSpPr/>
          <p:nvPr/>
        </p:nvSpPr>
        <p:spPr>
          <a:xfrm>
            <a:off x="3371850" y="2914650"/>
            <a:ext cx="25908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Reconhecer o racismo e não colocar em dúvida sua identidade por viver na cidade.</a:t>
            </a:r>
            <a:endParaRPr/>
          </a:p>
        </p:txBody>
      </p:sp>
      <p:cxnSp>
        <p:nvCxnSpPr>
          <p:cNvPr id="631" name="Google Shape;631;h101e1a8458398b29_0_3"/>
          <p:cNvCxnSpPr/>
          <p:nvPr/>
        </p:nvCxnSpPr>
        <p:spPr>
          <a:xfrm>
            <a:off x="857250" y="3752850"/>
            <a:ext cx="5105400" cy="0"/>
          </a:xfrm>
          <a:prstGeom prst="straightConnector1">
            <a:avLst/>
          </a:prstGeom>
          <a:noFill/>
          <a:ln cap="flat" cmpd="sng" w="9525">
            <a:solidFill>
              <a:srgbClr val="D5C7B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2" name="Google Shape;632;h101e1a8458398b29_0_3"/>
          <p:cNvSpPr/>
          <p:nvPr/>
        </p:nvSpPr>
        <p:spPr>
          <a:xfrm>
            <a:off x="6429375" y="2914650"/>
            <a:ext cx="240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2E644E"/>
                </a:solidFill>
                <a:latin typeface="Verdana"/>
                <a:ea typeface="Verdana"/>
                <a:cs typeface="Verdana"/>
                <a:sym typeface="Verdana"/>
              </a:rPr>
              <a:t>Saberes tradicionais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h101e1a8458398b29_0_3"/>
          <p:cNvSpPr/>
          <p:nvPr/>
        </p:nvSpPr>
        <p:spPr>
          <a:xfrm>
            <a:off x="8943975" y="2914650"/>
            <a:ext cx="25908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Perguntar quais práticas, pessoas e saberes são importantes para Daniel; não presumir.</a:t>
            </a:r>
            <a:endParaRPr/>
          </a:p>
        </p:txBody>
      </p:sp>
      <p:cxnSp>
        <p:nvCxnSpPr>
          <p:cNvPr id="634" name="Google Shape;634;h101e1a8458398b29_0_3"/>
          <p:cNvCxnSpPr/>
          <p:nvPr/>
        </p:nvCxnSpPr>
        <p:spPr>
          <a:xfrm>
            <a:off x="6429375" y="3752850"/>
            <a:ext cx="5105400" cy="0"/>
          </a:xfrm>
          <a:prstGeom prst="straightConnector1">
            <a:avLst/>
          </a:prstGeom>
          <a:noFill/>
          <a:ln cap="flat" cmpd="sng" w="9525">
            <a:solidFill>
              <a:srgbClr val="D5C7B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5" name="Google Shape;635;h101e1a8458398b29_0_3"/>
          <p:cNvSpPr/>
          <p:nvPr/>
        </p:nvSpPr>
        <p:spPr>
          <a:xfrm>
            <a:off x="857250" y="4171950"/>
            <a:ext cx="240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Bem Viver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h101e1a8458398b29_0_3"/>
          <p:cNvSpPr/>
          <p:nvPr/>
        </p:nvSpPr>
        <p:spPr>
          <a:xfrm>
            <a:off x="3371850" y="4171950"/>
            <a:ext cx="25908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Considerar vínculos, território, comunidade e condições de vida.</a:t>
            </a:r>
            <a:endParaRPr/>
          </a:p>
        </p:txBody>
      </p:sp>
      <p:cxnSp>
        <p:nvCxnSpPr>
          <p:cNvPr id="637" name="Google Shape;637;h101e1a8458398b29_0_3"/>
          <p:cNvCxnSpPr/>
          <p:nvPr/>
        </p:nvCxnSpPr>
        <p:spPr>
          <a:xfrm>
            <a:off x="857250" y="5010150"/>
            <a:ext cx="5105400" cy="0"/>
          </a:xfrm>
          <a:prstGeom prst="straightConnector1">
            <a:avLst/>
          </a:prstGeom>
          <a:noFill/>
          <a:ln cap="flat" cmpd="sng" w="9525">
            <a:solidFill>
              <a:srgbClr val="D5C7B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8" name="Google Shape;638;h101e1a8458398b29_0_3"/>
          <p:cNvSpPr/>
          <p:nvPr/>
        </p:nvSpPr>
        <p:spPr>
          <a:xfrm>
            <a:off x="6429375" y="4171950"/>
            <a:ext cx="240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Protagonismo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h101e1a8458398b29_0_3"/>
          <p:cNvSpPr/>
          <p:nvPr/>
        </p:nvSpPr>
        <p:spPr>
          <a:xfrm>
            <a:off x="8943975" y="4171950"/>
            <a:ext cx="25908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Não decidir por Daniel se deve permanecer em São Paulo ou retornar ao território.</a:t>
            </a:r>
            <a:endParaRPr/>
          </a:p>
        </p:txBody>
      </p:sp>
      <p:cxnSp>
        <p:nvCxnSpPr>
          <p:cNvPr id="640" name="Google Shape;640;h101e1a8458398b29_0_3"/>
          <p:cNvCxnSpPr/>
          <p:nvPr/>
        </p:nvCxnSpPr>
        <p:spPr>
          <a:xfrm>
            <a:off x="6429375" y="5010150"/>
            <a:ext cx="5105400" cy="0"/>
          </a:xfrm>
          <a:prstGeom prst="straightConnector1">
            <a:avLst/>
          </a:prstGeom>
          <a:noFill/>
          <a:ln cap="flat" cmpd="sng" w="9525">
            <a:solidFill>
              <a:srgbClr val="D5C7B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1" name="Google Shape;641;h101e1a8458398b29_0_3"/>
          <p:cNvSpPr/>
          <p:nvPr/>
        </p:nvSpPr>
        <p:spPr>
          <a:xfrm>
            <a:off x="2571750" y="5543550"/>
            <a:ext cx="7048500" cy="571500"/>
          </a:xfrm>
          <a:prstGeom prst="roundRect">
            <a:avLst>
              <a:gd fmla="val 13333" name="adj"/>
            </a:avLst>
          </a:prstGeom>
          <a:solidFill>
            <a:srgbClr val="173E31"/>
          </a:solidFill>
          <a:ln cap="flat" cmpd="sng" w="9525">
            <a:solidFill>
              <a:srgbClr val="2E64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h101e1a8458398b29_0_3"/>
          <p:cNvSpPr/>
          <p:nvPr/>
        </p:nvSpPr>
        <p:spPr>
          <a:xfrm>
            <a:off x="2990850" y="5667375"/>
            <a:ext cx="62103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Evitar o etnocentrismo: nenhuma cultura deve ser usada como medida universal para julgar outra.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17"/>
          <p:cNvSpPr/>
          <p:nvPr/>
        </p:nvSpPr>
        <p:spPr>
          <a:xfrm>
            <a:off x="666750" y="304800"/>
            <a:ext cx="8572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RAQUEL  /  FORMAÇÃO DO PROFISSIONAL DE PSICOLOGIA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1" i="0" sz="1050" u="none" cap="none" strike="noStrike">
              <a:solidFill>
                <a:srgbClr val="B95B3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9" name="Google Shape;649;p17"/>
          <p:cNvSpPr/>
          <p:nvPr/>
        </p:nvSpPr>
        <p:spPr>
          <a:xfrm>
            <a:off x="666750" y="685800"/>
            <a:ext cx="990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rPr b="1" i="0" lang="en-US" sz="27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O papel da Psicologia junto às comunidades indígenas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0" name="Google Shape;65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1" name="Google Shape;651;p17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52" name="Google Shape;652;p17"/>
          <p:cNvSpPr/>
          <p:nvPr/>
        </p:nvSpPr>
        <p:spPr>
          <a:xfrm>
            <a:off x="666750" y="6410325"/>
            <a:ext cx="98107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Síntese baseada no CFP/CREPOP, 2022 e 2024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17"/>
          <p:cNvSpPr/>
          <p:nvPr/>
        </p:nvSpPr>
        <p:spPr>
          <a:xfrm>
            <a:off x="857250" y="1676400"/>
            <a:ext cx="20002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i="0" lang="en-US" sz="2175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ESCUTAR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17"/>
          <p:cNvSpPr/>
          <p:nvPr/>
        </p:nvSpPr>
        <p:spPr>
          <a:xfrm>
            <a:off x="857250" y="2247900"/>
            <a:ext cx="3162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Ouvir Daniel sem julgamento e compreender sua história, seus vínculos e sua demanda.</a:t>
            </a:r>
            <a:endParaRPr/>
          </a:p>
        </p:txBody>
      </p:sp>
      <p:sp>
        <p:nvSpPr>
          <p:cNvPr id="655" name="Google Shape;655;p17"/>
          <p:cNvSpPr/>
          <p:nvPr/>
        </p:nvSpPr>
        <p:spPr>
          <a:xfrm>
            <a:off x="4514850" y="1676400"/>
            <a:ext cx="21907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i="0" lang="en-US" sz="2175" u="none" cap="none" strike="noStrike">
                <a:solidFill>
                  <a:srgbClr val="D3922F"/>
                </a:solidFill>
                <a:latin typeface="Verdana"/>
                <a:ea typeface="Verdana"/>
                <a:cs typeface="Verdana"/>
                <a:sym typeface="Verdana"/>
              </a:rPr>
              <a:t>CONSTRUIR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17"/>
          <p:cNvSpPr/>
          <p:nvPr/>
        </p:nvSpPr>
        <p:spPr>
          <a:xfrm>
            <a:off x="4514850" y="2247900"/>
            <a:ext cx="3162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Combinar objetivos com Daniel, respeitando sua autonomia, identidade e referências culturais.</a:t>
            </a:r>
            <a:endParaRPr/>
          </a:p>
        </p:txBody>
      </p:sp>
      <p:sp>
        <p:nvSpPr>
          <p:cNvPr id="657" name="Google Shape;657;p17"/>
          <p:cNvSpPr/>
          <p:nvPr/>
        </p:nvSpPr>
        <p:spPr>
          <a:xfrm>
            <a:off x="8172450" y="1676400"/>
            <a:ext cx="21907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i="0" lang="en-US" sz="2175" u="none" cap="none" strike="noStrike">
                <a:solidFill>
                  <a:srgbClr val="2E644E"/>
                </a:solidFill>
                <a:latin typeface="Verdana"/>
                <a:ea typeface="Verdana"/>
                <a:cs typeface="Verdana"/>
                <a:sym typeface="Verdana"/>
              </a:rPr>
              <a:t>ARTICULAR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17"/>
          <p:cNvSpPr/>
          <p:nvPr/>
        </p:nvSpPr>
        <p:spPr>
          <a:xfrm>
            <a:off x="8172450" y="2247900"/>
            <a:ext cx="3162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Articular serviços e direitos; acompanhar o acesso e os próximos passos.</a:t>
            </a:r>
            <a:endParaRPr/>
          </a:p>
        </p:txBody>
      </p:sp>
      <p:cxnSp>
        <p:nvCxnSpPr>
          <p:cNvPr id="659" name="Google Shape;659;p17"/>
          <p:cNvCxnSpPr/>
          <p:nvPr/>
        </p:nvCxnSpPr>
        <p:spPr>
          <a:xfrm>
            <a:off x="857250" y="3200400"/>
            <a:ext cx="10477500" cy="0"/>
          </a:xfrm>
          <a:prstGeom prst="straightConnector1">
            <a:avLst/>
          </a:prstGeom>
          <a:noFill/>
          <a:ln cap="flat" cmpd="sng" w="19050">
            <a:solidFill>
              <a:srgbClr val="CDBEA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0" name="Google Shape;660;p17"/>
          <p:cNvSpPr/>
          <p:nvPr/>
        </p:nvSpPr>
        <p:spPr>
          <a:xfrm>
            <a:off x="1333500" y="3695700"/>
            <a:ext cx="95250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No caso de Daniel, o atendimento precisa considerar violência territorial, discriminação, sofrimento, uso de álcool e desejo de reencontrar sua comunidade — sem reduzir sua história a um diagnóstico.</a:t>
            </a:r>
            <a:endParaRPr/>
          </a:p>
        </p:txBody>
      </p:sp>
      <p:sp>
        <p:nvSpPr>
          <p:cNvPr id="661" name="Google Shape;661;p17"/>
          <p:cNvSpPr/>
          <p:nvPr/>
        </p:nvSpPr>
        <p:spPr>
          <a:xfrm>
            <a:off x="2266950" y="5162550"/>
            <a:ext cx="7658100" cy="666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A Psicologia não decide por Daniel nem garante sozinha seu retorno: contribui para construir possibilidades seguras, junto à rede e com participação indígena.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h101e1a8458398b29_0_37"/>
          <p:cNvSpPr/>
          <p:nvPr/>
        </p:nvSpPr>
        <p:spPr>
          <a:xfrm>
            <a:off x="666750" y="304800"/>
            <a:ext cx="8572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RAQUEL  /  FORMAÇÃO DO PROFISSIONAL DE PSICOLOGIA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1" i="0" sz="1050" u="none" cap="none" strike="noStrike">
              <a:solidFill>
                <a:srgbClr val="B95B3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68" name="Google Shape;668;h101e1a8458398b29_0_37"/>
          <p:cNvSpPr/>
          <p:nvPr/>
        </p:nvSpPr>
        <p:spPr>
          <a:xfrm>
            <a:off x="666750" y="685800"/>
            <a:ext cx="990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304E41"/>
                </a:solidFill>
                <a:latin typeface="Play"/>
                <a:ea typeface="Play"/>
                <a:cs typeface="Play"/>
                <a:sym typeface="Play"/>
              </a:rPr>
              <a:t>O que precisa fazer parte da formação profissional?</a:t>
            </a:r>
            <a:endParaRPr/>
          </a:p>
        </p:txBody>
      </p:sp>
      <p:cxnSp>
        <p:nvCxnSpPr>
          <p:cNvPr id="669" name="Google Shape;669;h101e1a8458398b29_0_37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0" name="Google Shape;670;h101e1a8458398b29_0_37"/>
          <p:cNvSpPr/>
          <p:nvPr/>
        </p:nvSpPr>
        <p:spPr>
          <a:xfrm>
            <a:off x="666750" y="6410325"/>
            <a:ext cx="9810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Síntese baseada no CFP/CREPOP, 2022 e 2024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h101e1a8458398b29_0_37"/>
          <p:cNvSpPr/>
          <p:nvPr/>
        </p:nvSpPr>
        <p:spPr>
          <a:xfrm>
            <a:off x="594360" y="1417320"/>
            <a:ext cx="5349240" cy="1417320"/>
          </a:xfrm>
          <a:prstGeom prst="roundRect">
            <a:avLst>
              <a:gd fmla="val 16667" name="adj"/>
            </a:avLst>
          </a:prstGeom>
          <a:solidFill>
            <a:srgbClr val="F6F3EB"/>
          </a:solidFill>
          <a:ln cap="flat" cmpd="sng" w="12700">
            <a:solidFill>
              <a:srgbClr val="E2E9E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73150" lIns="164575" spcFirstLastPara="1" rIns="137150" wrap="square" tIns="109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304E41"/>
                </a:solidFill>
                <a:latin typeface="Play"/>
                <a:ea typeface="Play"/>
                <a:cs typeface="Play"/>
                <a:sym typeface="Play"/>
              </a:rPr>
              <a:t>DIREITOS E POLÍTICAS INDÍGENAS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Constituição Federal, Convenção nº 169 da OIT, saúde indígena e políticas públicas.</a:t>
            </a:r>
            <a:endParaRPr/>
          </a:p>
        </p:txBody>
      </p:sp>
      <p:sp>
        <p:nvSpPr>
          <p:cNvPr id="672" name="Google Shape;672;h101e1a8458398b29_0_37"/>
          <p:cNvSpPr/>
          <p:nvPr/>
        </p:nvSpPr>
        <p:spPr>
          <a:xfrm>
            <a:off x="6172200" y="1417320"/>
            <a:ext cx="5349240" cy="1417320"/>
          </a:xfrm>
          <a:prstGeom prst="roundRect">
            <a:avLst>
              <a:gd fmla="val 16667" name="adj"/>
            </a:avLst>
          </a:prstGeom>
          <a:solidFill>
            <a:srgbClr val="F6F3EB"/>
          </a:solidFill>
          <a:ln cap="flat" cmpd="sng" w="12700">
            <a:solidFill>
              <a:srgbClr val="E2E9E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73150" lIns="164575" spcFirstLastPara="1" rIns="137150" wrap="square" tIns="109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304E41"/>
                </a:solidFill>
                <a:latin typeface="Play"/>
                <a:ea typeface="Play"/>
                <a:cs typeface="Play"/>
                <a:sym typeface="Play"/>
              </a:rPr>
              <a:t>INTERCULTURALIDADE E ANTIRRACISMO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História, diversidade dos povos, enfrentamento do racismo e reflexão sobre o etnocentrismo.</a:t>
            </a:r>
            <a:endParaRPr/>
          </a:p>
        </p:txBody>
      </p:sp>
      <p:sp>
        <p:nvSpPr>
          <p:cNvPr id="673" name="Google Shape;673;h101e1a8458398b29_0_37"/>
          <p:cNvSpPr/>
          <p:nvPr/>
        </p:nvSpPr>
        <p:spPr>
          <a:xfrm>
            <a:off x="594360" y="3063240"/>
            <a:ext cx="5349240" cy="1417320"/>
          </a:xfrm>
          <a:prstGeom prst="roundRect">
            <a:avLst>
              <a:gd fmla="val 16667" name="adj"/>
            </a:avLst>
          </a:prstGeom>
          <a:solidFill>
            <a:srgbClr val="F6F3EB"/>
          </a:solidFill>
          <a:ln cap="flat" cmpd="sng" w="12700">
            <a:solidFill>
              <a:srgbClr val="E2E9E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73150" lIns="164575" spcFirstLastPara="1" rIns="137150" wrap="square" tIns="109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304E41"/>
                </a:solidFill>
                <a:latin typeface="Play"/>
                <a:ea typeface="Play"/>
                <a:cs typeface="Play"/>
                <a:sym typeface="Play"/>
              </a:rPr>
              <a:t>PRÁTICA SUPERVISIONADA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Estudo de casos, supervisão, trabalho multiprofissional e avaliação crítica das próprias práticas.</a:t>
            </a:r>
            <a:endParaRPr/>
          </a:p>
        </p:txBody>
      </p:sp>
      <p:sp>
        <p:nvSpPr>
          <p:cNvPr id="674" name="Google Shape;674;h101e1a8458398b29_0_37"/>
          <p:cNvSpPr/>
          <p:nvPr/>
        </p:nvSpPr>
        <p:spPr>
          <a:xfrm>
            <a:off x="6172200" y="3063240"/>
            <a:ext cx="5349240" cy="1417320"/>
          </a:xfrm>
          <a:prstGeom prst="roundRect">
            <a:avLst>
              <a:gd fmla="val 16667" name="adj"/>
            </a:avLst>
          </a:prstGeom>
          <a:solidFill>
            <a:srgbClr val="F6F3EB"/>
          </a:solidFill>
          <a:ln cap="flat" cmpd="sng" w="12700">
            <a:solidFill>
              <a:srgbClr val="E2E9E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73150" lIns="164575" spcFirstLastPara="1" rIns="137150" wrap="square" tIns="109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304E41"/>
                </a:solidFill>
                <a:latin typeface="Play"/>
                <a:ea typeface="Play"/>
                <a:cs typeface="Play"/>
                <a:sym typeface="Play"/>
              </a:rPr>
              <a:t>DIÁLOGO COM SABERES INDÍGENAS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Aprender com pessoas e comunidades indígenas, sem generalizar um povo a partir de outro.</a:t>
            </a:r>
            <a:endParaRPr/>
          </a:p>
        </p:txBody>
      </p:sp>
      <p:sp>
        <p:nvSpPr>
          <p:cNvPr id="675" name="Google Shape;675;h101e1a8458398b29_0_37"/>
          <p:cNvSpPr txBox="1"/>
          <p:nvPr/>
        </p:nvSpPr>
        <p:spPr>
          <a:xfrm>
            <a:off x="777240" y="4800600"/>
            <a:ext cx="107899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36575" spcFirstLastPara="1" rIns="365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304E41"/>
                </a:solidFill>
                <a:latin typeface="Arial"/>
                <a:ea typeface="Arial"/>
                <a:cs typeface="Arial"/>
                <a:sym typeface="Arial"/>
              </a:rPr>
              <a:t>Uma formação responsável é contínua: exige estudo, escuta, supervisão e disposição para rever práticas.</a:t>
            </a:r>
            <a:endParaRPr/>
          </a:p>
        </p:txBody>
      </p:sp>
      <p:pic>
        <p:nvPicPr>
          <p:cNvPr id="676" name="Google Shape;676;h101e1a8458398b29_0_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8475" y="98976"/>
            <a:ext cx="749825" cy="845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33"/>
          <p:cNvSpPr txBox="1"/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t/>
            </a:r>
            <a:endParaRPr b="1" i="0" sz="3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p33"/>
          <p:cNvSpPr txBox="1"/>
          <p:nvPr>
            <p:ph idx="1" type="body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None/>
            </a:pPr>
            <a:r>
              <a:t/>
            </a:r>
            <a:endParaRPr b="0" i="0" sz="2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33"/>
          <p:cNvSpPr/>
          <p:nvPr/>
        </p:nvSpPr>
        <p:spPr>
          <a:xfrm>
            <a:off x="0" y="0"/>
            <a:ext cx="246888" cy="6858000"/>
          </a:xfrm>
          <a:prstGeom prst="rect">
            <a:avLst/>
          </a:prstGeom>
          <a:solidFill>
            <a:srgbClr val="304E4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33"/>
          <p:cNvSpPr txBox="1"/>
          <p:nvPr/>
        </p:nvSpPr>
        <p:spPr>
          <a:xfrm>
            <a:off x="685800" y="365760"/>
            <a:ext cx="10515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36575" spcFirstLastPara="1" rIns="365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646B65"/>
                </a:solidFill>
                <a:latin typeface="Arial"/>
                <a:ea typeface="Arial"/>
                <a:cs typeface="Arial"/>
                <a:sym typeface="Arial"/>
              </a:rPr>
              <a:t>RAQUEL  /  FORMAÇÃO DO PROFISSIONAL DE PSICOLOGIA</a:t>
            </a:r>
            <a:endParaRPr/>
          </a:p>
        </p:txBody>
      </p:sp>
      <p:sp>
        <p:nvSpPr>
          <p:cNvPr id="685" name="Google Shape;685;p33"/>
          <p:cNvSpPr txBox="1"/>
          <p:nvPr/>
        </p:nvSpPr>
        <p:spPr>
          <a:xfrm>
            <a:off x="685800" y="822960"/>
            <a:ext cx="1060704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36575" spcFirstLastPara="1" rIns="365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04E41"/>
                </a:solidFill>
                <a:latin typeface="Arial"/>
                <a:ea typeface="Arial"/>
                <a:cs typeface="Arial"/>
                <a:sym typeface="Arial"/>
              </a:rPr>
              <a:t>Uma observação fundamental: formação não basta</a:t>
            </a:r>
            <a:endParaRPr/>
          </a:p>
        </p:txBody>
      </p:sp>
      <p:sp>
        <p:nvSpPr>
          <p:cNvPr id="686" name="Google Shape;686;p33"/>
          <p:cNvSpPr/>
          <p:nvPr/>
        </p:nvSpPr>
        <p:spPr>
          <a:xfrm>
            <a:off x="731520" y="1828800"/>
            <a:ext cx="5212080" cy="1920240"/>
          </a:xfrm>
          <a:prstGeom prst="roundRect">
            <a:avLst>
              <a:gd fmla="val 16667" name="adj"/>
            </a:avLst>
          </a:prstGeom>
          <a:solidFill>
            <a:srgbClr val="F6F3EB"/>
          </a:solidFill>
          <a:ln cap="flat" cmpd="sng" w="12700">
            <a:solidFill>
              <a:srgbClr val="E2E9E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73150" lIns="164575" spcFirstLastPara="1" rIns="137150" wrap="square" tIns="109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304E41"/>
                </a:solidFill>
                <a:latin typeface="Play"/>
                <a:ea typeface="Play"/>
                <a:cs typeface="Play"/>
                <a:sym typeface="Play"/>
              </a:rPr>
              <a:t>VIVÊNCIA E APROXIMAÇÃO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É importante conhecer a realidade da comunidade em que se pretende atuar, construir confiança ao longo do tempo e respeitar seus protocolos e formas próprias de organização.</a:t>
            </a:r>
            <a:endParaRPr/>
          </a:p>
        </p:txBody>
      </p:sp>
      <p:sp>
        <p:nvSpPr>
          <p:cNvPr id="687" name="Google Shape;687;p33"/>
          <p:cNvSpPr/>
          <p:nvPr/>
        </p:nvSpPr>
        <p:spPr>
          <a:xfrm>
            <a:off x="6172200" y="1828800"/>
            <a:ext cx="5212080" cy="1920240"/>
          </a:xfrm>
          <a:prstGeom prst="roundRect">
            <a:avLst>
              <a:gd fmla="val 16667" name="adj"/>
            </a:avLst>
          </a:prstGeom>
          <a:solidFill>
            <a:srgbClr val="F6F3EB"/>
          </a:solidFill>
          <a:ln cap="flat" cmpd="sng" w="12700">
            <a:solidFill>
              <a:srgbClr val="E2E9E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73150" lIns="164575" spcFirstLastPara="1" rIns="137150" wrap="square" tIns="109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304E41"/>
                </a:solidFill>
                <a:latin typeface="Play"/>
                <a:ea typeface="Play"/>
                <a:cs typeface="Play"/>
                <a:sym typeface="Play"/>
              </a:rPr>
              <a:t>DIÁLOGO COM AS LIDERANÇAS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Buscar orientação e autorização das lideranças locais para a aproximação e entrada no território, conforme os protocolos da comunidade. Isso não substitui o consentimento individual no atendimento.</a:t>
            </a:r>
            <a:endParaRPr/>
          </a:p>
        </p:txBody>
      </p:sp>
      <p:sp>
        <p:nvSpPr>
          <p:cNvPr id="688" name="Google Shape;688;p33"/>
          <p:cNvSpPr/>
          <p:nvPr/>
        </p:nvSpPr>
        <p:spPr>
          <a:xfrm>
            <a:off x="731520" y="3977639"/>
            <a:ext cx="10652760" cy="1234440"/>
          </a:xfrm>
          <a:prstGeom prst="roundRect">
            <a:avLst>
              <a:gd fmla="val 16667" name="adj"/>
            </a:avLst>
          </a:prstGeom>
          <a:solidFill>
            <a:srgbClr val="F6F3EB"/>
          </a:solidFill>
          <a:ln cap="flat" cmpd="sng" w="12700">
            <a:solidFill>
              <a:srgbClr val="E2E9E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73150" lIns="164575" spcFirstLastPara="1" rIns="137150" wrap="square" tIns="109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304E41"/>
                </a:solidFill>
                <a:latin typeface="Play"/>
                <a:ea typeface="Play"/>
                <a:cs typeface="Play"/>
                <a:sym typeface="Play"/>
              </a:rPr>
              <a:t>RESPEITO CULTURAL E COMBATE AO ETNOCENTRISMO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313733"/>
                </a:solidFill>
                <a:latin typeface="Arial"/>
                <a:ea typeface="Arial"/>
                <a:cs typeface="Arial"/>
                <a:sym typeface="Arial"/>
              </a:rPr>
              <a:t>Conhecer e respeitar culturas, línguas, tradições e formas de cuidado, sem impor valores não indígenas como universais. Cada povo é diverso e deve participar das decisões que lhe dizem respeito.</a:t>
            </a:r>
            <a:endParaRPr/>
          </a:p>
        </p:txBody>
      </p:sp>
      <p:sp>
        <p:nvSpPr>
          <p:cNvPr id="689" name="Google Shape;689;p33"/>
          <p:cNvSpPr txBox="1"/>
          <p:nvPr/>
        </p:nvSpPr>
        <p:spPr>
          <a:xfrm>
            <a:off x="731520" y="55778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36575" spcFirstLastPara="1" rIns="365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04E41"/>
                </a:solidFill>
                <a:latin typeface="Arial"/>
                <a:ea typeface="Arial"/>
                <a:cs typeface="Arial"/>
                <a:sym typeface="Arial"/>
              </a:rPr>
              <a:t>No caso de Daniel, escutar não é decidir por ele: é construir possibilidades de cuidado com respeito à sua autonomia, aos seus vínculos e aos seus direitos.</a:t>
            </a:r>
            <a:endParaRPr/>
          </a:p>
        </p:txBody>
      </p:sp>
      <p:cxnSp>
        <p:nvCxnSpPr>
          <p:cNvPr id="690" name="Google Shape;690;p33"/>
          <p:cNvCxnSpPr/>
          <p:nvPr/>
        </p:nvCxnSpPr>
        <p:spPr>
          <a:xfrm>
            <a:off x="649224" y="6355080"/>
            <a:ext cx="10899648" cy="0"/>
          </a:xfrm>
          <a:prstGeom prst="straightConnector1">
            <a:avLst/>
          </a:prstGeom>
          <a:noFill/>
          <a:ln cap="flat" cmpd="sng" w="12700">
            <a:solidFill>
              <a:srgbClr val="E2E9E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691" name="Google Shape;691;p33"/>
          <p:cNvSpPr txBox="1"/>
          <p:nvPr/>
        </p:nvSpPr>
        <p:spPr>
          <a:xfrm>
            <a:off x="667512" y="6409944"/>
            <a:ext cx="98115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36575" spcFirstLastPara="1" rIns="365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46B65"/>
                </a:solidFill>
                <a:latin typeface="Arial"/>
                <a:ea typeface="Arial"/>
                <a:cs typeface="Arial"/>
                <a:sym typeface="Arial"/>
              </a:rPr>
              <a:t>Síntese baseada no CFP/CREPOP, 2022 e 2024; Constituição Federal de 1988; Convenção nº 169 da OIT.</a:t>
            </a:r>
            <a:endParaRPr/>
          </a:p>
        </p:txBody>
      </p:sp>
      <p:pic>
        <p:nvPicPr>
          <p:cNvPr id="692" name="Google Shape;69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8475" y="98976"/>
            <a:ext cx="749825" cy="845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3E31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19"/>
          <p:cNvSpPr/>
          <p:nvPr/>
        </p:nvSpPr>
        <p:spPr>
          <a:xfrm>
            <a:off x="666750" y="685800"/>
            <a:ext cx="990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25"/>
              <a:buFont typeface="Arial"/>
              <a:buNone/>
            </a:pPr>
            <a:r>
              <a:rPr b="1" i="0" lang="en-US" sz="322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DANIEL É UM CASO FICTÍCIO.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p19"/>
          <p:cNvSpPr/>
          <p:nvPr/>
        </p:nvSpPr>
        <p:spPr>
          <a:xfrm>
            <a:off x="10991850" y="228600"/>
            <a:ext cx="781050" cy="895350"/>
          </a:xfrm>
          <a:prstGeom prst="roundRect">
            <a:avLst>
              <a:gd fmla="val 9756" name="adj"/>
            </a:avLst>
          </a:prstGeom>
          <a:solidFill>
            <a:srgbClr val="FBF8F1"/>
          </a:solidFill>
          <a:ln cap="flat" cmpd="sng" w="11425">
            <a:solidFill>
              <a:srgbClr val="E8D9C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0" name="Google Shape;70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1" name="Google Shape;701;p19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6E8D7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2" name="Google Shape;702;p19"/>
          <p:cNvSpPr/>
          <p:nvPr/>
        </p:nvSpPr>
        <p:spPr>
          <a:xfrm>
            <a:off x="10572750" y="6410325"/>
            <a:ext cx="5905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E5B64A"/>
                </a:solidFill>
                <a:latin typeface="Verdana"/>
                <a:ea typeface="Verdana"/>
                <a:cs typeface="Verdana"/>
                <a:sym typeface="Verdana"/>
              </a:rPr>
              <a:t>19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19"/>
          <p:cNvSpPr/>
          <p:nvPr/>
        </p:nvSpPr>
        <p:spPr>
          <a:xfrm>
            <a:off x="718500" y="1441675"/>
            <a:ext cx="5604241" cy="7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b="0" i="0" lang="en-US" sz="1875" u="none" cap="none" strike="noStrike">
                <a:solidFill>
                  <a:srgbClr val="E1ECE5"/>
                </a:solidFill>
                <a:latin typeface="Verdana"/>
                <a:ea typeface="Verdana"/>
                <a:cs typeface="Verdana"/>
                <a:sym typeface="Verdana"/>
              </a:rPr>
              <a:t>O olhar de dentro é fundamental! – Ouça uma voz real da comunidade indígena!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19"/>
          <p:cNvSpPr/>
          <p:nvPr/>
        </p:nvSpPr>
        <p:spPr>
          <a:xfrm>
            <a:off x="647700" y="2114554"/>
            <a:ext cx="4414200" cy="37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E5B64A"/>
                </a:solidFill>
                <a:latin typeface="Verdana"/>
                <a:ea typeface="Verdana"/>
                <a:cs typeface="Verdana"/>
                <a:sym typeface="Verdana"/>
              </a:rPr>
              <a:t>O</a:t>
            </a:r>
            <a:r>
              <a:rPr b="1" i="0" lang="en-US" sz="2000" u="none" cap="none" strike="noStrike">
                <a:solidFill>
                  <a:srgbClr val="E5B64A"/>
                </a:solidFill>
                <a:latin typeface="Verdana"/>
                <a:ea typeface="Verdana"/>
                <a:cs typeface="Verdana"/>
                <a:sym typeface="Verdana"/>
              </a:rPr>
              <a:t> Cacique Kayrrá é uma liderança indígena do povo Kariri-Xocó, cuja comunidade está localizada em Porto Real do Colégio, no estado de Alagoas. Ele é conhecido por seu trabalho de divulgação da cultura, dos conhecimentos ancestrais e das tradições de seu povo em escolas, universidades e outros espaços urbanos.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19"/>
          <p:cNvSpPr/>
          <p:nvPr/>
        </p:nvSpPr>
        <p:spPr>
          <a:xfrm>
            <a:off x="8648700" y="2114550"/>
            <a:ext cx="2190750" cy="70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ÁUDIO 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ENCERRAMENTO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6" name="Google Shape;706;p19" title="images (2)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39055" y="1297451"/>
            <a:ext cx="4605245" cy="4522323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19"/>
          <p:cNvSpPr txBox="1"/>
          <p:nvPr/>
        </p:nvSpPr>
        <p:spPr>
          <a:xfrm>
            <a:off x="14944425" y="1797875"/>
            <a:ext cx="1222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19"/>
          <p:cNvSpPr txBox="1"/>
          <p:nvPr/>
        </p:nvSpPr>
        <p:spPr>
          <a:xfrm>
            <a:off x="9072750" y="5876925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Cacique Kayrrá.ogg</a:t>
            </a: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3E31"/>
        </a:solidFill>
      </p:bgPr>
    </p:bg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34"/>
          <p:cNvSpPr/>
          <p:nvPr/>
        </p:nvSpPr>
        <p:spPr>
          <a:xfrm>
            <a:off x="5698273" y="1112075"/>
            <a:ext cx="5739625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25"/>
              <a:buFont typeface="Arial"/>
              <a:buNone/>
            </a:pPr>
            <a:r>
              <a:rPr b="1" i="0" lang="en-US" sz="322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 DANIEL, CONSEGUIU VOLTAR PARA O SEU TERRITÓRIO?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25"/>
              <a:buFont typeface="Arial"/>
              <a:buNone/>
            </a:pPr>
            <a:r>
              <a:t/>
            </a:r>
            <a:endParaRPr b="1" i="0" sz="3225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25"/>
              <a:buFont typeface="Arial"/>
              <a:buNone/>
            </a:pPr>
            <a:r>
              <a:rPr b="1" i="0" lang="en-US" sz="3225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ABRA O ENVELOPE E DESCUBRA!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15" name="Google Shape;715;p34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6E8D7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16" name="Google Shape;716;p34"/>
          <p:cNvSpPr/>
          <p:nvPr/>
        </p:nvSpPr>
        <p:spPr>
          <a:xfrm>
            <a:off x="10572750" y="6410325"/>
            <a:ext cx="5905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E5B64A"/>
                </a:solidFill>
                <a:latin typeface="Verdana"/>
                <a:ea typeface="Verdana"/>
                <a:cs typeface="Verdana"/>
                <a:sym typeface="Verdana"/>
              </a:rPr>
              <a:t>19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34"/>
          <p:cNvSpPr txBox="1"/>
          <p:nvPr/>
        </p:nvSpPr>
        <p:spPr>
          <a:xfrm>
            <a:off x="14944425" y="1797875"/>
            <a:ext cx="1222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8" name="Google Shape;7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6766" y="1114863"/>
            <a:ext cx="4313663" cy="4313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88475" y="98976"/>
            <a:ext cx="749825" cy="845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0E5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8"/>
          <p:cNvSpPr/>
          <p:nvPr/>
        </p:nvSpPr>
        <p:spPr>
          <a:xfrm>
            <a:off x="666750" y="304800"/>
            <a:ext cx="8572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RAQUEL  /  FORMAÇÃO DO PROFISSIONAL DE PSICOLOGIA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1" i="0" sz="1050" u="none" cap="none" strike="noStrike">
              <a:solidFill>
                <a:srgbClr val="B95B3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26" name="Google Shape;726;p18"/>
          <p:cNvSpPr/>
          <p:nvPr/>
        </p:nvSpPr>
        <p:spPr>
          <a:xfrm>
            <a:off x="666750" y="685800"/>
            <a:ext cx="990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5"/>
              <a:buFont typeface="Arial"/>
              <a:buNone/>
            </a:pPr>
            <a:r>
              <a:rPr b="1" i="0" lang="en-US" sz="277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Fontes essenciais utilizadas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7" name="Google Shape;72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68050" y="298191"/>
            <a:ext cx="628650" cy="6799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8" name="Google Shape;728;p18"/>
          <p:cNvCxnSpPr/>
          <p:nvPr/>
        </p:nvCxnSpPr>
        <p:spPr>
          <a:xfrm>
            <a:off x="647700" y="6353175"/>
            <a:ext cx="10896600" cy="0"/>
          </a:xfrm>
          <a:prstGeom prst="straightConnector1">
            <a:avLst/>
          </a:prstGeom>
          <a:noFill/>
          <a:ln cap="flat" cmpd="sng" w="9525">
            <a:solidFill>
              <a:srgbClr val="D4C5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29" name="Google Shape;729;p18"/>
          <p:cNvSpPr/>
          <p:nvPr/>
        </p:nvSpPr>
        <p:spPr>
          <a:xfrm>
            <a:off x="666750" y="6410325"/>
            <a:ext cx="98107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 strike="noStrike">
                <a:solidFill>
                  <a:srgbClr val="5E6A64"/>
                </a:solidFill>
                <a:latin typeface="Verdana"/>
                <a:ea typeface="Verdana"/>
                <a:cs typeface="Verdana"/>
                <a:sym typeface="Verdana"/>
              </a:rPr>
              <a:t>Referências completas também constam nas notas dos slides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18"/>
          <p:cNvSpPr/>
          <p:nvPr/>
        </p:nvSpPr>
        <p:spPr>
          <a:xfrm>
            <a:off x="800100" y="1619250"/>
            <a:ext cx="43815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CFP/CREPOP, 2022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p18"/>
          <p:cNvSpPr/>
          <p:nvPr/>
        </p:nvSpPr>
        <p:spPr>
          <a:xfrm>
            <a:off x="800100" y="1981200"/>
            <a:ext cx="4762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Referências Técnicas para Atuação de Psicólogas(os) junto aos Povos Indígenas. 1ª 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18"/>
          <p:cNvSpPr/>
          <p:nvPr/>
        </p:nvSpPr>
        <p:spPr>
          <a:xfrm>
            <a:off x="800100" y="2609850"/>
            <a:ext cx="43815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B95B3F"/>
                </a:solidFill>
                <a:latin typeface="Verdana"/>
                <a:ea typeface="Verdana"/>
                <a:cs typeface="Verdana"/>
                <a:sym typeface="Verdana"/>
              </a:rPr>
              <a:t>CFP/CREPOP, 2024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18"/>
          <p:cNvSpPr/>
          <p:nvPr/>
        </p:nvSpPr>
        <p:spPr>
          <a:xfrm>
            <a:off x="800100" y="2971800"/>
            <a:ext cx="4762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Referências Técnicas para Atuação de Psicólogas(os) junto aos Povos Indígenas. 2ª ed. rev.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18"/>
          <p:cNvSpPr/>
          <p:nvPr/>
        </p:nvSpPr>
        <p:spPr>
          <a:xfrm>
            <a:off x="800100" y="3600450"/>
            <a:ext cx="43815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CFP, 2005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18"/>
          <p:cNvSpPr/>
          <p:nvPr/>
        </p:nvSpPr>
        <p:spPr>
          <a:xfrm>
            <a:off x="800100" y="3962400"/>
            <a:ext cx="4762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Código de Ética Profissional do Psicólogo.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18"/>
          <p:cNvSpPr/>
          <p:nvPr/>
        </p:nvSpPr>
        <p:spPr>
          <a:xfrm>
            <a:off x="800100" y="4591050"/>
            <a:ext cx="43815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BRASIL, 1988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18"/>
          <p:cNvSpPr/>
          <p:nvPr/>
        </p:nvSpPr>
        <p:spPr>
          <a:xfrm>
            <a:off x="800100" y="4953000"/>
            <a:ext cx="4762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Constituição Federal, arts. 196, 231 e 232.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p18"/>
          <p:cNvSpPr/>
          <p:nvPr/>
        </p:nvSpPr>
        <p:spPr>
          <a:xfrm>
            <a:off x="6343650" y="1619250"/>
            <a:ext cx="44767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BRASIL, 1999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18"/>
          <p:cNvSpPr/>
          <p:nvPr/>
        </p:nvSpPr>
        <p:spPr>
          <a:xfrm>
            <a:off x="6343650" y="1981200"/>
            <a:ext cx="4762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Lei nº 9.836, Lei Arouca.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18"/>
          <p:cNvSpPr/>
          <p:nvPr/>
        </p:nvSpPr>
        <p:spPr>
          <a:xfrm>
            <a:off x="6343650" y="2609850"/>
            <a:ext cx="44767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IBGE, 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p18"/>
          <p:cNvSpPr/>
          <p:nvPr/>
        </p:nvSpPr>
        <p:spPr>
          <a:xfrm>
            <a:off x="6343650" y="2971800"/>
            <a:ext cx="4762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Censo Demográfico 2022: indígenas, primeiros resultados.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18"/>
          <p:cNvSpPr/>
          <p:nvPr/>
        </p:nvSpPr>
        <p:spPr>
          <a:xfrm>
            <a:off x="6343650" y="3600450"/>
            <a:ext cx="44767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983C32"/>
                </a:solidFill>
                <a:latin typeface="Verdana"/>
                <a:ea typeface="Verdana"/>
                <a:cs typeface="Verdana"/>
                <a:sym typeface="Verdana"/>
              </a:rPr>
              <a:t>ALBUQUERQUE et al., 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3" name="Google Shape;743;p18"/>
          <p:cNvSpPr/>
          <p:nvPr/>
        </p:nvSpPr>
        <p:spPr>
          <a:xfrm>
            <a:off x="6343650" y="3962400"/>
            <a:ext cx="4762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Autopercepção de discriminação e avaliação do atendimento em serviços de saúde no Brasil.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4" name="Google Shape;744;p18"/>
          <p:cNvSpPr/>
          <p:nvPr/>
        </p:nvSpPr>
        <p:spPr>
          <a:xfrm>
            <a:off x="6343650" y="4591050"/>
            <a:ext cx="44767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 strike="noStrike">
                <a:solidFill>
                  <a:srgbClr val="173E31"/>
                </a:solidFill>
                <a:latin typeface="Verdana"/>
                <a:ea typeface="Verdana"/>
                <a:cs typeface="Verdana"/>
                <a:sym typeface="Verdana"/>
              </a:rPr>
              <a:t>MARTÍN-BARÓ, 1996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5" name="Google Shape;745;p18"/>
          <p:cNvSpPr/>
          <p:nvPr/>
        </p:nvSpPr>
        <p:spPr>
          <a:xfrm>
            <a:off x="6343650" y="4953000"/>
            <a:ext cx="4762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26352F"/>
                </a:solidFill>
                <a:latin typeface="Verdana"/>
                <a:ea typeface="Verdana"/>
                <a:cs typeface="Verdana"/>
                <a:sym typeface="Verdana"/>
              </a:rPr>
              <a:t>O papel do psicólogo. Estudos de Psicologia.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